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4"/>
  </p:notesMasterIdLst>
  <p:sldIdLst>
    <p:sldId id="256" r:id="rId2"/>
    <p:sldId id="257" r:id="rId3"/>
    <p:sldId id="287" r:id="rId4"/>
    <p:sldId id="284" r:id="rId5"/>
    <p:sldId id="289" r:id="rId6"/>
    <p:sldId id="261" r:id="rId7"/>
    <p:sldId id="262" r:id="rId8"/>
    <p:sldId id="290" r:id="rId9"/>
    <p:sldId id="291" r:id="rId10"/>
    <p:sldId id="314" r:id="rId11"/>
    <p:sldId id="263" r:id="rId12"/>
    <p:sldId id="264" r:id="rId13"/>
    <p:sldId id="311" r:id="rId14"/>
    <p:sldId id="300" r:id="rId15"/>
    <p:sldId id="301" r:id="rId16"/>
    <p:sldId id="302" r:id="rId17"/>
    <p:sldId id="303" r:id="rId18"/>
    <p:sldId id="323" r:id="rId19"/>
    <p:sldId id="326" r:id="rId20"/>
    <p:sldId id="325" r:id="rId21"/>
    <p:sldId id="266" r:id="rId22"/>
    <p:sldId id="267" r:id="rId23"/>
    <p:sldId id="265" r:id="rId24"/>
    <p:sldId id="327" r:id="rId25"/>
    <p:sldId id="268" r:id="rId26"/>
    <p:sldId id="273" r:id="rId27"/>
    <p:sldId id="317" r:id="rId28"/>
    <p:sldId id="282" r:id="rId29"/>
    <p:sldId id="269" r:id="rId30"/>
    <p:sldId id="313" r:id="rId31"/>
    <p:sldId id="322" r:id="rId32"/>
    <p:sldId id="312" r:id="rId33"/>
    <p:sldId id="281" r:id="rId34"/>
    <p:sldId id="318" r:id="rId35"/>
    <p:sldId id="296" r:id="rId36"/>
    <p:sldId id="279" r:id="rId37"/>
    <p:sldId id="275" r:id="rId38"/>
    <p:sldId id="274" r:id="rId39"/>
    <p:sldId id="270" r:id="rId40"/>
    <p:sldId id="315" r:id="rId41"/>
    <p:sldId id="271" r:id="rId42"/>
    <p:sldId id="324" r:id="rId43"/>
    <p:sldId id="319" r:id="rId44"/>
    <p:sldId id="293" r:id="rId45"/>
    <p:sldId id="294" r:id="rId46"/>
    <p:sldId id="304" r:id="rId47"/>
    <p:sldId id="295" r:id="rId48"/>
    <p:sldId id="299" r:id="rId49"/>
    <p:sldId id="309" r:id="rId50"/>
    <p:sldId id="310" r:id="rId51"/>
    <p:sldId id="321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061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22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_asa_fileserver\AQI\Ashley\50%20in%2050%202013%20Practice%20Incom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_asa_fileserver\AQI\Ashley\50%20in%2050%202013%20Practice%20Incom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_asa_fileserver\AQI\0000DEVELOPMENT\Adrian\Anesthesia%20in%20the%20US\Figure%201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.dutton\AppData\Local\Microsoft\Windows\Temporary%20Internet%20Files\Content.Outlook\1H3XZAJQ\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42014435695538"/>
          <c:y val="2.7777777777777776E-2"/>
        </c:manualLayout>
      </c:layout>
      <c:overlay val="0"/>
    </c:title>
    <c:autoTitleDeleted val="0"/>
    <c:view3D>
      <c:rotX val="3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282695723640592E-2"/>
          <c:y val="0.22490904141592388"/>
          <c:w val="0.56046385110952035"/>
          <c:h val="0.67072288284416448"/>
        </c:manualLayout>
      </c:layout>
      <c:pie3DChart>
        <c:varyColors val="1"/>
        <c:ser>
          <c:idx val="0"/>
          <c:order val="0"/>
          <c:tx>
            <c:strRef>
              <c:f>PracticeNatureSummary!$B$1</c:f>
              <c:strCache>
                <c:ptCount val="1"/>
                <c:pt idx="0">
                  <c:v>#  of Practices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PracticeNatureSummary!$A$2:$A$5</c:f>
              <c:strCache>
                <c:ptCount val="4"/>
                <c:pt idx="0">
                  <c:v>University based</c:v>
                </c:pt>
                <c:pt idx="1">
                  <c:v>Small Private</c:v>
                </c:pt>
                <c:pt idx="2">
                  <c:v>Medium Private</c:v>
                </c:pt>
                <c:pt idx="3">
                  <c:v>Large Private</c:v>
                </c:pt>
              </c:strCache>
            </c:strRef>
          </c:cat>
          <c:val>
            <c:numRef>
              <c:f>PracticeNatureSummary!$B$2:$B$5</c:f>
              <c:numCache>
                <c:formatCode>General</c:formatCode>
                <c:ptCount val="4"/>
                <c:pt idx="0">
                  <c:v>17</c:v>
                </c:pt>
                <c:pt idx="1">
                  <c:v>59</c:v>
                </c:pt>
                <c:pt idx="2">
                  <c:v>62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tx2">
            <a:lumMod val="75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0" scaled="1"/>
      <a:tileRect/>
    </a:gradFill>
    <a:effectLst>
      <a:glow rad="228600">
        <a:schemeClr val="accent1">
          <a:satMod val="175000"/>
          <a:alpha val="40000"/>
        </a:schemeClr>
      </a:glo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PracticeNatureSummary!$C$1</c:f>
              <c:strCache>
                <c:ptCount val="1"/>
                <c:pt idx="0">
                  <c:v># of Anesthesiologists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PracticeNatureSummary!$A$2:$A$5</c:f>
              <c:strCache>
                <c:ptCount val="4"/>
                <c:pt idx="0">
                  <c:v>University based</c:v>
                </c:pt>
                <c:pt idx="1">
                  <c:v>Small Private</c:v>
                </c:pt>
                <c:pt idx="2">
                  <c:v>Medium Private</c:v>
                </c:pt>
                <c:pt idx="3">
                  <c:v>Large Private</c:v>
                </c:pt>
              </c:strCache>
            </c:strRef>
          </c:cat>
          <c:val>
            <c:numRef>
              <c:f>PracticeNatureSummary!$C$2:$C$5</c:f>
              <c:numCache>
                <c:formatCode>General</c:formatCode>
                <c:ptCount val="4"/>
                <c:pt idx="0">
                  <c:v>1796</c:v>
                </c:pt>
                <c:pt idx="1">
                  <c:v>635</c:v>
                </c:pt>
                <c:pt idx="2">
                  <c:v>1993</c:v>
                </c:pt>
                <c:pt idx="3">
                  <c:v>1839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 baseline="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28000">
          <a:srgbClr val="8A9FBE"/>
        </a:gs>
        <a:gs pos="0">
          <a:srgbClr val="476386"/>
        </a:gs>
        <a:gs pos="0">
          <a:schemeClr val="accent1">
            <a:lumMod val="75000"/>
          </a:schemeClr>
        </a:gs>
        <a:gs pos="44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  <a:tileRect/>
    </a:gradFill>
    <a:effectLst>
      <a:glow rad="127000">
        <a:schemeClr val="accent1">
          <a:lumMod val="60000"/>
          <a:lumOff val="40000"/>
        </a:schemeClr>
      </a:glo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# of Cases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PracticeNatureSummary!$B$40</c:f>
              <c:strCache>
                <c:ptCount val="1"/>
                <c:pt idx="0">
                  <c:v># of cases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PracticeNatureSummary!$A$41:$A$44</c:f>
              <c:strCache>
                <c:ptCount val="4"/>
                <c:pt idx="0">
                  <c:v>University based</c:v>
                </c:pt>
                <c:pt idx="1">
                  <c:v>Small Private</c:v>
                </c:pt>
                <c:pt idx="2">
                  <c:v>Medium Private</c:v>
                </c:pt>
                <c:pt idx="3">
                  <c:v>Large Private</c:v>
                </c:pt>
              </c:strCache>
            </c:strRef>
          </c:cat>
          <c:val>
            <c:numRef>
              <c:f>PracticeNatureSummary!$B$41:$B$44</c:f>
              <c:numCache>
                <c:formatCode>General</c:formatCode>
                <c:ptCount val="4"/>
                <c:pt idx="0">
                  <c:v>1813249</c:v>
                </c:pt>
                <c:pt idx="1">
                  <c:v>1731881</c:v>
                </c:pt>
                <c:pt idx="2">
                  <c:v>4702546</c:v>
                </c:pt>
                <c:pt idx="3">
                  <c:v>3738878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spPr>
    <a:gradFill>
      <a:gsLst>
        <a:gs pos="28000">
          <a:schemeClr val="accent1">
            <a:lumMod val="40000"/>
            <a:lumOff val="60000"/>
          </a:schemeClr>
        </a:gs>
        <a:gs pos="0">
          <a:srgbClr val="476386"/>
        </a:gs>
        <a:gs pos="0">
          <a:schemeClr val="accent1">
            <a:lumMod val="75000"/>
          </a:schemeClr>
        </a:gs>
        <a:gs pos="44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</a:gradFill>
    <a:effectLst>
      <a:glow rad="127000">
        <a:schemeClr val="accent1">
          <a:lumMod val="75000"/>
        </a:schemeClr>
      </a:glo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baseline="0" dirty="0">
                <a:solidFill>
                  <a:srgbClr val="002060"/>
                </a:solidFill>
              </a:rPr>
              <a:t>Practice Income</a:t>
            </a:r>
          </a:p>
        </c:rich>
      </c:tx>
      <c:layout/>
      <c:overlay val="0"/>
    </c:title>
    <c:autoTitleDeleted val="0"/>
    <c:view3D>
      <c:rotX val="20"/>
      <c:rotY val="19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889"/>
          <c:y val="0.34313320209973752"/>
          <c:w val="0.81388888888888888"/>
          <c:h val="0.55011300670749486"/>
        </c:manualLayout>
      </c:layout>
      <c:pie3DChart>
        <c:varyColors val="1"/>
        <c:ser>
          <c:idx val="1"/>
          <c:order val="0"/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explosion val="26"/>
            <c:spPr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0" h="0"/>
                <a:bevelB prst="convex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 w="139700" prst="cross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0501181102362205"/>
                  <c:y val="3.73498104403616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 rot="0"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Sheet1!$A$1:$B$1</c:f>
              <c:strCache>
                <c:ptCount val="2"/>
                <c:pt idx="0">
                  <c:v>Contracted</c:v>
                </c:pt>
                <c:pt idx="1">
                  <c:v>Fee for Service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2693</c:v>
                </c:pt>
                <c:pt idx="1">
                  <c:v>14353</c:v>
                </c:pt>
              </c:numCache>
            </c:numRef>
          </c:val>
        </c:ser>
        <c:ser>
          <c:idx val="0"/>
          <c:order val="1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Sheet1!$A$1:$B$1</c:f>
              <c:strCache>
                <c:ptCount val="2"/>
                <c:pt idx="0">
                  <c:v>Contracted</c:v>
                </c:pt>
                <c:pt idx="1">
                  <c:v>Fee for Service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2693</c:v>
                </c:pt>
                <c:pt idx="1">
                  <c:v>14353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ln>
          <a:noFill/>
        </a:ln>
      </c:spPr>
    </c:plotArea>
    <c:legend>
      <c:legendPos val="t"/>
      <c:layout>
        <c:manualLayout>
          <c:xMode val="edge"/>
          <c:yMode val="edge"/>
          <c:x val="0.28798403324584426"/>
          <c:y val="0.1711807378244386"/>
          <c:w val="0.479587489063867"/>
          <c:h val="0.11149496937882765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75000"/>
          </a:schemeClr>
        </a:gs>
        <a:gs pos="34000">
          <a:schemeClr val="tx2">
            <a:lumMod val="40000"/>
            <a:lumOff val="60000"/>
          </a:schemeClr>
        </a:gs>
        <a:gs pos="100000">
          <a:schemeClr val="accent1">
            <a:tint val="23500"/>
            <a:satMod val="160000"/>
          </a:schemeClr>
        </a:gs>
      </a:gsLst>
      <a:lin ang="0" scaled="1"/>
      <a:tileRect/>
    </a:gradFill>
    <a:ln>
      <a:solidFill>
        <a:srgbClr val="002060"/>
      </a:solidFill>
    </a:ln>
    <a:effectLst>
      <a:glow rad="228600">
        <a:schemeClr val="tx2">
          <a:lumMod val="60000"/>
          <a:lumOff val="40000"/>
          <a:alpha val="40000"/>
        </a:schemeClr>
      </a:glow>
      <a:outerShdw blurRad="50800" dist="50800" dir="5400000" algn="ctr" rotWithShape="0">
        <a:schemeClr val="accent1">
          <a:lumMod val="75000"/>
        </a:scheme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baseline="0">
                <a:solidFill>
                  <a:srgbClr val="002060"/>
                </a:solidFill>
              </a:rPr>
              <a:t>Income Source</a:t>
            </a:r>
          </a:p>
        </c:rich>
      </c:tx>
      <c:layout>
        <c:manualLayout>
          <c:xMode val="edge"/>
          <c:yMode val="edge"/>
          <c:x val="0.34454155730533681"/>
          <c:y val="2.3148148148148147E-2"/>
        </c:manualLayout>
      </c:layout>
      <c:overlay val="0"/>
    </c:title>
    <c:autoTitleDeleted val="0"/>
    <c:view3D>
      <c:rotX val="30"/>
      <c:rotY val="42"/>
      <c:depthPercent val="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611111111111108E-2"/>
          <c:y val="0.36628135024788566"/>
          <c:w val="0.81388888888888888"/>
          <c:h val="0.55011300670749486"/>
        </c:manualLayout>
      </c:layout>
      <c:pie3DChart>
        <c:varyColors val="1"/>
        <c:ser>
          <c:idx val="0"/>
          <c:order val="0"/>
          <c:explosion val="19"/>
          <c:dPt>
            <c:idx val="3"/>
            <c:bubble3D val="0"/>
            <c:spPr>
              <a:solidFill>
                <a:srgbClr val="92D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Sheet1!$A$13:$D$13</c:f>
              <c:strCache>
                <c:ptCount val="4"/>
                <c:pt idx="0">
                  <c:v>Medicare</c:v>
                </c:pt>
                <c:pt idx="1">
                  <c:v>Medicaid</c:v>
                </c:pt>
                <c:pt idx="2">
                  <c:v>Private Insurance</c:v>
                </c:pt>
                <c:pt idx="3">
                  <c:v>Self/Co-Pay</c:v>
                </c:pt>
              </c:strCache>
            </c:strRef>
          </c:cat>
          <c:val>
            <c:numRef>
              <c:f>Sheet1!$A$14:$D$14</c:f>
              <c:numCache>
                <c:formatCode>General</c:formatCode>
                <c:ptCount val="4"/>
                <c:pt idx="0">
                  <c:v>4792</c:v>
                </c:pt>
                <c:pt idx="1">
                  <c:v>1948</c:v>
                </c:pt>
                <c:pt idx="2">
                  <c:v>7933</c:v>
                </c:pt>
                <c:pt idx="3">
                  <c:v>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</c:spPr>
    </c:plotArea>
    <c:legend>
      <c:legendPos val="t"/>
      <c:layout/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60000"/>
            <a:lumOff val="4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shape">
        <a:fillToRect l="50000" t="50000" r="50000" b="50000"/>
      </a:path>
      <a:tileRect/>
    </a:gradFill>
    <a:ln>
      <a:solidFill>
        <a:srgbClr val="002060"/>
      </a:solidFill>
    </a:ln>
    <a:effectLst>
      <a:glow rad="228600">
        <a:schemeClr val="tx2">
          <a:lumMod val="75000"/>
          <a:alpha val="40000"/>
        </a:schemeClr>
      </a:glo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Pain Medicine</c:v>
                </c:pt>
              </c:strCache>
            </c:strRef>
          </c:tx>
          <c:spPr>
            <a:solidFill>
              <a:srgbClr val="D25E00">
                <a:lumMod val="60000"/>
                <a:lumOff val="40000"/>
              </a:srgbClr>
            </a:solidFill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116</c:v>
                </c:pt>
                <c:pt idx="1">
                  <c:v>116</c:v>
                </c:pt>
                <c:pt idx="2">
                  <c:v>137</c:v>
                </c:pt>
                <c:pt idx="3">
                  <c:v>141</c:v>
                </c:pt>
                <c:pt idx="4">
                  <c:v>175</c:v>
                </c:pt>
                <c:pt idx="5">
                  <c:v>192</c:v>
                </c:pt>
                <c:pt idx="6">
                  <c:v>222</c:v>
                </c:pt>
                <c:pt idx="7">
                  <c:v>447</c:v>
                </c:pt>
                <c:pt idx="8">
                  <c:v>586</c:v>
                </c:pt>
                <c:pt idx="9">
                  <c:v>762</c:v>
                </c:pt>
                <c:pt idx="10">
                  <c:v>897</c:v>
                </c:pt>
                <c:pt idx="11">
                  <c:v>1071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Pediatric</c:v>
                </c:pt>
              </c:strCache>
            </c:strRef>
          </c:tx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89</c:v>
                </c:pt>
                <c:pt idx="1">
                  <c:v>128</c:v>
                </c:pt>
                <c:pt idx="2">
                  <c:v>143</c:v>
                </c:pt>
                <c:pt idx="3">
                  <c:v>199</c:v>
                </c:pt>
                <c:pt idx="4">
                  <c:v>276</c:v>
                </c:pt>
                <c:pt idx="5">
                  <c:v>373</c:v>
                </c:pt>
                <c:pt idx="6">
                  <c:v>438</c:v>
                </c:pt>
                <c:pt idx="7">
                  <c:v>503</c:v>
                </c:pt>
                <c:pt idx="8">
                  <c:v>584</c:v>
                </c:pt>
                <c:pt idx="9">
                  <c:v>666</c:v>
                </c:pt>
                <c:pt idx="10">
                  <c:v>780</c:v>
                </c:pt>
                <c:pt idx="11">
                  <c:v>936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Critical Care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290</c:v>
                </c:pt>
                <c:pt idx="1">
                  <c:v>338</c:v>
                </c:pt>
                <c:pt idx="2">
                  <c:v>354</c:v>
                </c:pt>
                <c:pt idx="3">
                  <c:v>383</c:v>
                </c:pt>
                <c:pt idx="4">
                  <c:v>388</c:v>
                </c:pt>
                <c:pt idx="5">
                  <c:v>432</c:v>
                </c:pt>
                <c:pt idx="6">
                  <c:v>431</c:v>
                </c:pt>
                <c:pt idx="7">
                  <c:v>459</c:v>
                </c:pt>
                <c:pt idx="8">
                  <c:v>494</c:v>
                </c:pt>
                <c:pt idx="9">
                  <c:v>506</c:v>
                </c:pt>
                <c:pt idx="10">
                  <c:v>543</c:v>
                </c:pt>
                <c:pt idx="11">
                  <c:v>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04064"/>
        <c:axId val="101705984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Anesthesiology</c:v>
                </c:pt>
              </c:strCache>
            </c:strRef>
          </c:tx>
          <c:spPr>
            <a:ln>
              <a:solidFill>
                <a:srgbClr val="474B78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Sheet1!$E$2:$E$13</c:f>
              <c:numCache>
                <c:formatCode>#,##0</c:formatCode>
                <c:ptCount val="12"/>
                <c:pt idx="0">
                  <c:v>35715</c:v>
                </c:pt>
                <c:pt idx="1">
                  <c:v>35255</c:v>
                </c:pt>
                <c:pt idx="2">
                  <c:v>35991</c:v>
                </c:pt>
                <c:pt idx="3">
                  <c:v>36714</c:v>
                </c:pt>
                <c:pt idx="4">
                  <c:v>36918</c:v>
                </c:pt>
                <c:pt idx="5">
                  <c:v>38307</c:v>
                </c:pt>
                <c:pt idx="6">
                  <c:v>38858</c:v>
                </c:pt>
                <c:pt idx="7">
                  <c:v>39319</c:v>
                </c:pt>
                <c:pt idx="8">
                  <c:v>39719</c:v>
                </c:pt>
                <c:pt idx="9">
                  <c:v>40098</c:v>
                </c:pt>
                <c:pt idx="10">
                  <c:v>40636</c:v>
                </c:pt>
                <c:pt idx="11">
                  <c:v>40852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185216"/>
        <c:axId val="102183296"/>
      </c:lineChart>
      <c:catAx>
        <c:axId val="10170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1705984"/>
        <c:crosses val="autoZero"/>
        <c:auto val="1"/>
        <c:lblAlgn val="ctr"/>
        <c:lblOffset val="100"/>
        <c:noMultiLvlLbl val="0"/>
      </c:catAx>
      <c:valAx>
        <c:axId val="101705984"/>
        <c:scaling>
          <c:orientation val="minMax"/>
        </c:scaling>
        <c:delete val="0"/>
        <c:axPos val="l"/>
        <c:majorGridlines>
          <c:spPr>
            <a:ln w="19050">
              <a:solidFill>
                <a:srgbClr val="474B78">
                  <a:lumMod val="75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aseline="0"/>
                </a:pPr>
                <a:r>
                  <a:rPr lang="en-US" sz="1600" baseline="0"/>
                  <a:t>Number of specialty anesthesiologists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1704064"/>
        <c:crosses val="autoZero"/>
        <c:crossBetween val="between"/>
      </c:valAx>
      <c:valAx>
        <c:axId val="1021832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en-US" sz="1400" baseline="0"/>
                  <a:t>Number of Anesthesiologists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2185216"/>
        <c:crosses val="max"/>
        <c:crossBetween val="between"/>
      </c:valAx>
      <c:catAx>
        <c:axId val="102185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18329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15841">
          <a:srgbClr val="6E94C9"/>
        </a:gs>
        <a:gs pos="28750">
          <a:srgbClr val="91AED9"/>
        </a:gs>
        <a:gs pos="0">
          <a:srgbClr val="7C9FCF">
            <a:lumMod val="75000"/>
          </a:srgbClr>
        </a:gs>
        <a:gs pos="50000">
          <a:srgbClr val="7C9FCF">
            <a:tint val="44500"/>
            <a:satMod val="160000"/>
          </a:srgbClr>
        </a:gs>
        <a:gs pos="100000">
          <a:srgbClr val="7C9FCF">
            <a:tint val="23500"/>
            <a:satMod val="160000"/>
          </a:srgbClr>
        </a:gs>
      </a:gsLst>
      <a:lin ang="16200000" scaled="1"/>
      <a:tileRect/>
    </a:gradFill>
    <a:effectLst>
      <a:glow rad="228600">
        <a:srgbClr val="39639D">
          <a:lumMod val="40000"/>
          <a:lumOff val="60000"/>
          <a:alpha val="40000"/>
        </a:srgbClr>
      </a:glow>
      <a:softEdge rad="31750"/>
    </a:effectLst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val>
            <c:numRef>
              <c:f>[or.xlsx]Sheet1!$A$1:$A$298</c:f>
              <c:numCache>
                <c:formatCode>General</c:formatCode>
                <c:ptCount val="29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  <c:pt idx="116">
                  <c:v>118</c:v>
                </c:pt>
                <c:pt idx="117">
                  <c:v>119</c:v>
                </c:pt>
                <c:pt idx="118">
                  <c:v>120</c:v>
                </c:pt>
                <c:pt idx="119">
                  <c:v>121</c:v>
                </c:pt>
                <c:pt idx="120">
                  <c:v>122</c:v>
                </c:pt>
                <c:pt idx="121">
                  <c:v>123</c:v>
                </c:pt>
                <c:pt idx="122">
                  <c:v>124</c:v>
                </c:pt>
                <c:pt idx="123">
                  <c:v>125</c:v>
                </c:pt>
                <c:pt idx="124">
                  <c:v>126</c:v>
                </c:pt>
                <c:pt idx="125">
                  <c:v>127</c:v>
                </c:pt>
                <c:pt idx="126">
                  <c:v>128</c:v>
                </c:pt>
                <c:pt idx="127">
                  <c:v>129</c:v>
                </c:pt>
                <c:pt idx="128">
                  <c:v>130</c:v>
                </c:pt>
                <c:pt idx="129">
                  <c:v>131</c:v>
                </c:pt>
                <c:pt idx="130">
                  <c:v>132</c:v>
                </c:pt>
                <c:pt idx="131">
                  <c:v>133</c:v>
                </c:pt>
                <c:pt idx="132">
                  <c:v>134</c:v>
                </c:pt>
                <c:pt idx="133">
                  <c:v>135</c:v>
                </c:pt>
                <c:pt idx="134">
                  <c:v>136</c:v>
                </c:pt>
                <c:pt idx="135">
                  <c:v>137</c:v>
                </c:pt>
                <c:pt idx="136">
                  <c:v>138</c:v>
                </c:pt>
                <c:pt idx="137">
                  <c:v>139</c:v>
                </c:pt>
                <c:pt idx="138">
                  <c:v>140</c:v>
                </c:pt>
                <c:pt idx="139">
                  <c:v>141</c:v>
                </c:pt>
                <c:pt idx="140">
                  <c:v>142</c:v>
                </c:pt>
                <c:pt idx="141">
                  <c:v>143</c:v>
                </c:pt>
                <c:pt idx="142">
                  <c:v>144</c:v>
                </c:pt>
                <c:pt idx="143">
                  <c:v>145</c:v>
                </c:pt>
                <c:pt idx="144">
                  <c:v>146</c:v>
                </c:pt>
                <c:pt idx="145">
                  <c:v>147</c:v>
                </c:pt>
                <c:pt idx="146">
                  <c:v>148</c:v>
                </c:pt>
                <c:pt idx="147">
                  <c:v>149</c:v>
                </c:pt>
                <c:pt idx="148">
                  <c:v>150</c:v>
                </c:pt>
                <c:pt idx="149">
                  <c:v>151</c:v>
                </c:pt>
                <c:pt idx="150">
                  <c:v>152</c:v>
                </c:pt>
                <c:pt idx="151">
                  <c:v>153</c:v>
                </c:pt>
                <c:pt idx="152">
                  <c:v>154</c:v>
                </c:pt>
                <c:pt idx="153">
                  <c:v>155</c:v>
                </c:pt>
                <c:pt idx="154">
                  <c:v>156</c:v>
                </c:pt>
                <c:pt idx="155">
                  <c:v>157</c:v>
                </c:pt>
                <c:pt idx="156">
                  <c:v>158</c:v>
                </c:pt>
                <c:pt idx="157">
                  <c:v>159</c:v>
                </c:pt>
                <c:pt idx="158">
                  <c:v>160</c:v>
                </c:pt>
                <c:pt idx="159">
                  <c:v>161</c:v>
                </c:pt>
                <c:pt idx="160">
                  <c:v>162</c:v>
                </c:pt>
                <c:pt idx="161">
                  <c:v>163</c:v>
                </c:pt>
                <c:pt idx="162">
                  <c:v>164</c:v>
                </c:pt>
                <c:pt idx="163">
                  <c:v>165</c:v>
                </c:pt>
                <c:pt idx="164">
                  <c:v>166</c:v>
                </c:pt>
                <c:pt idx="165">
                  <c:v>167</c:v>
                </c:pt>
                <c:pt idx="166">
                  <c:v>168</c:v>
                </c:pt>
                <c:pt idx="167">
                  <c:v>169</c:v>
                </c:pt>
                <c:pt idx="168">
                  <c:v>170</c:v>
                </c:pt>
                <c:pt idx="169">
                  <c:v>171</c:v>
                </c:pt>
                <c:pt idx="170">
                  <c:v>172</c:v>
                </c:pt>
                <c:pt idx="171">
                  <c:v>173</c:v>
                </c:pt>
                <c:pt idx="172">
                  <c:v>174</c:v>
                </c:pt>
                <c:pt idx="173">
                  <c:v>175</c:v>
                </c:pt>
                <c:pt idx="174">
                  <c:v>176</c:v>
                </c:pt>
                <c:pt idx="175">
                  <c:v>177</c:v>
                </c:pt>
                <c:pt idx="176">
                  <c:v>178</c:v>
                </c:pt>
                <c:pt idx="177">
                  <c:v>179</c:v>
                </c:pt>
                <c:pt idx="178">
                  <c:v>180</c:v>
                </c:pt>
                <c:pt idx="179">
                  <c:v>181</c:v>
                </c:pt>
                <c:pt idx="180">
                  <c:v>182</c:v>
                </c:pt>
                <c:pt idx="181">
                  <c:v>183</c:v>
                </c:pt>
                <c:pt idx="182">
                  <c:v>184</c:v>
                </c:pt>
                <c:pt idx="183">
                  <c:v>185</c:v>
                </c:pt>
                <c:pt idx="184">
                  <c:v>186</c:v>
                </c:pt>
                <c:pt idx="185">
                  <c:v>187</c:v>
                </c:pt>
                <c:pt idx="186">
                  <c:v>188</c:v>
                </c:pt>
                <c:pt idx="187">
                  <c:v>189</c:v>
                </c:pt>
                <c:pt idx="188">
                  <c:v>190</c:v>
                </c:pt>
                <c:pt idx="189">
                  <c:v>191</c:v>
                </c:pt>
                <c:pt idx="190">
                  <c:v>192</c:v>
                </c:pt>
                <c:pt idx="191">
                  <c:v>193</c:v>
                </c:pt>
                <c:pt idx="192">
                  <c:v>194</c:v>
                </c:pt>
                <c:pt idx="193">
                  <c:v>195</c:v>
                </c:pt>
                <c:pt idx="194">
                  <c:v>196</c:v>
                </c:pt>
                <c:pt idx="195">
                  <c:v>197</c:v>
                </c:pt>
                <c:pt idx="196">
                  <c:v>198</c:v>
                </c:pt>
                <c:pt idx="197">
                  <c:v>199</c:v>
                </c:pt>
                <c:pt idx="198">
                  <c:v>200</c:v>
                </c:pt>
                <c:pt idx="199">
                  <c:v>201</c:v>
                </c:pt>
                <c:pt idx="200">
                  <c:v>202</c:v>
                </c:pt>
                <c:pt idx="201">
                  <c:v>203</c:v>
                </c:pt>
                <c:pt idx="202">
                  <c:v>204</c:v>
                </c:pt>
                <c:pt idx="203">
                  <c:v>205</c:v>
                </c:pt>
                <c:pt idx="204">
                  <c:v>206</c:v>
                </c:pt>
                <c:pt idx="205">
                  <c:v>207</c:v>
                </c:pt>
                <c:pt idx="206">
                  <c:v>208</c:v>
                </c:pt>
                <c:pt idx="207">
                  <c:v>209</c:v>
                </c:pt>
                <c:pt idx="208">
                  <c:v>210</c:v>
                </c:pt>
                <c:pt idx="209">
                  <c:v>211</c:v>
                </c:pt>
                <c:pt idx="210">
                  <c:v>212</c:v>
                </c:pt>
                <c:pt idx="211">
                  <c:v>213</c:v>
                </c:pt>
                <c:pt idx="212">
                  <c:v>214</c:v>
                </c:pt>
                <c:pt idx="213">
                  <c:v>215</c:v>
                </c:pt>
                <c:pt idx="214">
                  <c:v>216</c:v>
                </c:pt>
                <c:pt idx="215">
                  <c:v>217</c:v>
                </c:pt>
                <c:pt idx="216">
                  <c:v>218</c:v>
                </c:pt>
                <c:pt idx="217">
                  <c:v>219</c:v>
                </c:pt>
                <c:pt idx="218">
                  <c:v>220</c:v>
                </c:pt>
                <c:pt idx="219">
                  <c:v>221</c:v>
                </c:pt>
                <c:pt idx="220">
                  <c:v>222</c:v>
                </c:pt>
                <c:pt idx="221">
                  <c:v>223</c:v>
                </c:pt>
                <c:pt idx="222">
                  <c:v>224</c:v>
                </c:pt>
                <c:pt idx="223">
                  <c:v>225</c:v>
                </c:pt>
                <c:pt idx="224">
                  <c:v>226</c:v>
                </c:pt>
                <c:pt idx="225">
                  <c:v>227</c:v>
                </c:pt>
                <c:pt idx="226">
                  <c:v>228</c:v>
                </c:pt>
                <c:pt idx="227">
                  <c:v>229</c:v>
                </c:pt>
                <c:pt idx="228">
                  <c:v>230</c:v>
                </c:pt>
                <c:pt idx="229">
                  <c:v>231</c:v>
                </c:pt>
                <c:pt idx="230">
                  <c:v>232</c:v>
                </c:pt>
                <c:pt idx="231">
                  <c:v>233</c:v>
                </c:pt>
                <c:pt idx="232">
                  <c:v>234</c:v>
                </c:pt>
                <c:pt idx="233">
                  <c:v>235</c:v>
                </c:pt>
                <c:pt idx="234">
                  <c:v>236</c:v>
                </c:pt>
                <c:pt idx="235">
                  <c:v>237</c:v>
                </c:pt>
                <c:pt idx="236">
                  <c:v>238</c:v>
                </c:pt>
                <c:pt idx="237">
                  <c:v>239</c:v>
                </c:pt>
                <c:pt idx="238">
                  <c:v>240</c:v>
                </c:pt>
                <c:pt idx="239">
                  <c:v>241</c:v>
                </c:pt>
                <c:pt idx="240">
                  <c:v>242</c:v>
                </c:pt>
                <c:pt idx="241">
                  <c:v>243</c:v>
                </c:pt>
                <c:pt idx="242">
                  <c:v>244</c:v>
                </c:pt>
                <c:pt idx="243">
                  <c:v>245</c:v>
                </c:pt>
                <c:pt idx="244">
                  <c:v>246</c:v>
                </c:pt>
                <c:pt idx="245">
                  <c:v>247</c:v>
                </c:pt>
                <c:pt idx="246">
                  <c:v>248</c:v>
                </c:pt>
                <c:pt idx="247">
                  <c:v>249</c:v>
                </c:pt>
                <c:pt idx="248">
                  <c:v>250</c:v>
                </c:pt>
                <c:pt idx="249">
                  <c:v>251</c:v>
                </c:pt>
                <c:pt idx="250">
                  <c:v>252</c:v>
                </c:pt>
                <c:pt idx="251">
                  <c:v>253</c:v>
                </c:pt>
                <c:pt idx="252">
                  <c:v>254</c:v>
                </c:pt>
                <c:pt idx="253">
                  <c:v>255</c:v>
                </c:pt>
                <c:pt idx="254">
                  <c:v>256</c:v>
                </c:pt>
                <c:pt idx="255">
                  <c:v>257</c:v>
                </c:pt>
                <c:pt idx="256">
                  <c:v>258</c:v>
                </c:pt>
                <c:pt idx="257">
                  <c:v>259</c:v>
                </c:pt>
                <c:pt idx="258">
                  <c:v>260</c:v>
                </c:pt>
                <c:pt idx="259">
                  <c:v>261</c:v>
                </c:pt>
                <c:pt idx="260">
                  <c:v>262</c:v>
                </c:pt>
                <c:pt idx="261">
                  <c:v>263</c:v>
                </c:pt>
                <c:pt idx="262">
                  <c:v>264</c:v>
                </c:pt>
                <c:pt idx="263">
                  <c:v>265</c:v>
                </c:pt>
                <c:pt idx="264">
                  <c:v>266</c:v>
                </c:pt>
                <c:pt idx="265">
                  <c:v>267</c:v>
                </c:pt>
                <c:pt idx="266">
                  <c:v>268</c:v>
                </c:pt>
                <c:pt idx="267">
                  <c:v>269</c:v>
                </c:pt>
                <c:pt idx="268">
                  <c:v>270</c:v>
                </c:pt>
                <c:pt idx="269">
                  <c:v>271</c:v>
                </c:pt>
                <c:pt idx="270">
                  <c:v>272</c:v>
                </c:pt>
                <c:pt idx="271">
                  <c:v>273</c:v>
                </c:pt>
                <c:pt idx="272">
                  <c:v>274</c:v>
                </c:pt>
                <c:pt idx="273">
                  <c:v>275</c:v>
                </c:pt>
                <c:pt idx="274">
                  <c:v>276</c:v>
                </c:pt>
                <c:pt idx="275">
                  <c:v>277</c:v>
                </c:pt>
                <c:pt idx="276">
                  <c:v>278</c:v>
                </c:pt>
                <c:pt idx="277">
                  <c:v>279</c:v>
                </c:pt>
                <c:pt idx="278">
                  <c:v>280</c:v>
                </c:pt>
                <c:pt idx="279">
                  <c:v>281</c:v>
                </c:pt>
                <c:pt idx="280">
                  <c:v>282</c:v>
                </c:pt>
                <c:pt idx="281">
                  <c:v>283</c:v>
                </c:pt>
                <c:pt idx="282">
                  <c:v>284</c:v>
                </c:pt>
                <c:pt idx="283">
                  <c:v>285</c:v>
                </c:pt>
                <c:pt idx="284">
                  <c:v>286</c:v>
                </c:pt>
                <c:pt idx="285">
                  <c:v>287</c:v>
                </c:pt>
                <c:pt idx="286">
                  <c:v>288</c:v>
                </c:pt>
                <c:pt idx="287">
                  <c:v>289</c:v>
                </c:pt>
                <c:pt idx="288">
                  <c:v>290</c:v>
                </c:pt>
                <c:pt idx="289">
                  <c:v>291</c:v>
                </c:pt>
                <c:pt idx="290">
                  <c:v>292</c:v>
                </c:pt>
                <c:pt idx="291">
                  <c:v>293</c:v>
                </c:pt>
                <c:pt idx="292">
                  <c:v>294</c:v>
                </c:pt>
                <c:pt idx="293">
                  <c:v>295</c:v>
                </c:pt>
                <c:pt idx="294">
                  <c:v>296</c:v>
                </c:pt>
                <c:pt idx="295">
                  <c:v>297</c:v>
                </c:pt>
                <c:pt idx="296">
                  <c:v>298</c:v>
                </c:pt>
                <c:pt idx="297">
                  <c:v>299</c:v>
                </c:pt>
              </c:numCache>
            </c:numRef>
          </c:val>
        </c:ser>
        <c:ser>
          <c:idx val="1"/>
          <c:order val="1"/>
          <c:val>
            <c:numRef>
              <c:f>[or.xlsx]Sheet1!$B$1:$B$298</c:f>
              <c:numCache>
                <c:formatCode>General</c:formatCode>
                <c:ptCount val="298"/>
                <c:pt idx="0">
                  <c:v>145</c:v>
                </c:pt>
                <c:pt idx="1">
                  <c:v>417</c:v>
                </c:pt>
                <c:pt idx="2">
                  <c:v>534</c:v>
                </c:pt>
                <c:pt idx="3">
                  <c:v>597</c:v>
                </c:pt>
                <c:pt idx="4">
                  <c:v>757</c:v>
                </c:pt>
                <c:pt idx="5">
                  <c:v>1355</c:v>
                </c:pt>
                <c:pt idx="6">
                  <c:v>2706</c:v>
                </c:pt>
                <c:pt idx="7">
                  <c:v>4221</c:v>
                </c:pt>
                <c:pt idx="8">
                  <c:v>6661</c:v>
                </c:pt>
                <c:pt idx="9">
                  <c:v>8699</c:v>
                </c:pt>
                <c:pt idx="10">
                  <c:v>9867</c:v>
                </c:pt>
                <c:pt idx="11">
                  <c:v>11473</c:v>
                </c:pt>
                <c:pt idx="12">
                  <c:v>12915</c:v>
                </c:pt>
                <c:pt idx="13">
                  <c:v>17947</c:v>
                </c:pt>
                <c:pt idx="14">
                  <c:v>19348</c:v>
                </c:pt>
                <c:pt idx="15">
                  <c:v>22581</c:v>
                </c:pt>
                <c:pt idx="16">
                  <c:v>25938</c:v>
                </c:pt>
                <c:pt idx="17">
                  <c:v>28173</c:v>
                </c:pt>
                <c:pt idx="18">
                  <c:v>37255</c:v>
                </c:pt>
                <c:pt idx="19">
                  <c:v>34338</c:v>
                </c:pt>
                <c:pt idx="20">
                  <c:v>37286</c:v>
                </c:pt>
                <c:pt idx="21">
                  <c:v>39143</c:v>
                </c:pt>
                <c:pt idx="22">
                  <c:v>40495</c:v>
                </c:pt>
                <c:pt idx="23">
                  <c:v>49724</c:v>
                </c:pt>
                <c:pt idx="24">
                  <c:v>43697</c:v>
                </c:pt>
                <c:pt idx="25">
                  <c:v>45768</c:v>
                </c:pt>
                <c:pt idx="26">
                  <c:v>46433</c:v>
                </c:pt>
                <c:pt idx="27">
                  <c:v>45269</c:v>
                </c:pt>
                <c:pt idx="28">
                  <c:v>57458</c:v>
                </c:pt>
                <c:pt idx="29">
                  <c:v>46038</c:v>
                </c:pt>
                <c:pt idx="30">
                  <c:v>48464</c:v>
                </c:pt>
                <c:pt idx="31">
                  <c:v>47985</c:v>
                </c:pt>
                <c:pt idx="32">
                  <c:v>46090</c:v>
                </c:pt>
                <c:pt idx="33">
                  <c:v>57910</c:v>
                </c:pt>
                <c:pt idx="34">
                  <c:v>45817</c:v>
                </c:pt>
                <c:pt idx="35">
                  <c:v>46221</c:v>
                </c:pt>
                <c:pt idx="36">
                  <c:v>46686</c:v>
                </c:pt>
                <c:pt idx="37">
                  <c:v>44073</c:v>
                </c:pt>
                <c:pt idx="38">
                  <c:v>58937</c:v>
                </c:pt>
                <c:pt idx="39">
                  <c:v>43861</c:v>
                </c:pt>
                <c:pt idx="40">
                  <c:v>45626</c:v>
                </c:pt>
                <c:pt idx="41">
                  <c:v>45047</c:v>
                </c:pt>
                <c:pt idx="42">
                  <c:v>43454</c:v>
                </c:pt>
                <c:pt idx="43">
                  <c:v>57310</c:v>
                </c:pt>
                <c:pt idx="44">
                  <c:v>43323</c:v>
                </c:pt>
                <c:pt idx="45">
                  <c:v>44288</c:v>
                </c:pt>
                <c:pt idx="46">
                  <c:v>44498</c:v>
                </c:pt>
                <c:pt idx="47">
                  <c:v>41797</c:v>
                </c:pt>
                <c:pt idx="48">
                  <c:v>56988</c:v>
                </c:pt>
                <c:pt idx="49">
                  <c:v>41631</c:v>
                </c:pt>
                <c:pt idx="50">
                  <c:v>43406</c:v>
                </c:pt>
                <c:pt idx="51">
                  <c:v>42577</c:v>
                </c:pt>
                <c:pt idx="52">
                  <c:v>41018</c:v>
                </c:pt>
                <c:pt idx="53">
                  <c:v>54060</c:v>
                </c:pt>
                <c:pt idx="54">
                  <c:v>40613</c:v>
                </c:pt>
                <c:pt idx="55">
                  <c:v>41969</c:v>
                </c:pt>
                <c:pt idx="56">
                  <c:v>41897</c:v>
                </c:pt>
                <c:pt idx="57">
                  <c:v>39737</c:v>
                </c:pt>
                <c:pt idx="58">
                  <c:v>57042</c:v>
                </c:pt>
                <c:pt idx="59">
                  <c:v>40093</c:v>
                </c:pt>
                <c:pt idx="60">
                  <c:v>41642</c:v>
                </c:pt>
                <c:pt idx="61">
                  <c:v>40741</c:v>
                </c:pt>
                <c:pt idx="62">
                  <c:v>38966</c:v>
                </c:pt>
                <c:pt idx="63">
                  <c:v>50948</c:v>
                </c:pt>
                <c:pt idx="64">
                  <c:v>38853</c:v>
                </c:pt>
                <c:pt idx="65">
                  <c:v>39925</c:v>
                </c:pt>
                <c:pt idx="66">
                  <c:v>39691</c:v>
                </c:pt>
                <c:pt idx="67">
                  <c:v>37384</c:v>
                </c:pt>
                <c:pt idx="68">
                  <c:v>50983</c:v>
                </c:pt>
                <c:pt idx="69">
                  <c:v>37025</c:v>
                </c:pt>
                <c:pt idx="70">
                  <c:v>38400</c:v>
                </c:pt>
                <c:pt idx="71">
                  <c:v>37928</c:v>
                </c:pt>
                <c:pt idx="72">
                  <c:v>36053</c:v>
                </c:pt>
                <c:pt idx="73">
                  <c:v>47265</c:v>
                </c:pt>
                <c:pt idx="74">
                  <c:v>35738</c:v>
                </c:pt>
                <c:pt idx="75">
                  <c:v>36880</c:v>
                </c:pt>
                <c:pt idx="76">
                  <c:v>37070</c:v>
                </c:pt>
                <c:pt idx="77">
                  <c:v>34630</c:v>
                </c:pt>
                <c:pt idx="78">
                  <c:v>47148</c:v>
                </c:pt>
                <c:pt idx="79">
                  <c:v>34329</c:v>
                </c:pt>
                <c:pt idx="80">
                  <c:v>35118</c:v>
                </c:pt>
                <c:pt idx="81">
                  <c:v>35214</c:v>
                </c:pt>
                <c:pt idx="82">
                  <c:v>33365</c:v>
                </c:pt>
                <c:pt idx="83">
                  <c:v>43805</c:v>
                </c:pt>
                <c:pt idx="84">
                  <c:v>32561</c:v>
                </c:pt>
                <c:pt idx="85">
                  <c:v>33598</c:v>
                </c:pt>
                <c:pt idx="86">
                  <c:v>33476</c:v>
                </c:pt>
                <c:pt idx="87">
                  <c:v>31309</c:v>
                </c:pt>
                <c:pt idx="88">
                  <c:v>43685</c:v>
                </c:pt>
                <c:pt idx="89">
                  <c:v>31469</c:v>
                </c:pt>
                <c:pt idx="90">
                  <c:v>32598</c:v>
                </c:pt>
                <c:pt idx="91">
                  <c:v>32078</c:v>
                </c:pt>
                <c:pt idx="92">
                  <c:v>30491</c:v>
                </c:pt>
                <c:pt idx="93">
                  <c:v>40053</c:v>
                </c:pt>
                <c:pt idx="94">
                  <c:v>29746</c:v>
                </c:pt>
                <c:pt idx="95">
                  <c:v>30512</c:v>
                </c:pt>
                <c:pt idx="96">
                  <c:v>30393</c:v>
                </c:pt>
                <c:pt idx="97">
                  <c:v>28619</c:v>
                </c:pt>
                <c:pt idx="98">
                  <c:v>39145</c:v>
                </c:pt>
                <c:pt idx="99">
                  <c:v>27960</c:v>
                </c:pt>
                <c:pt idx="100">
                  <c:v>29730</c:v>
                </c:pt>
                <c:pt idx="101">
                  <c:v>28912</c:v>
                </c:pt>
                <c:pt idx="102">
                  <c:v>27334</c:v>
                </c:pt>
                <c:pt idx="103">
                  <c:v>36531</c:v>
                </c:pt>
                <c:pt idx="104">
                  <c:v>26941</c:v>
                </c:pt>
                <c:pt idx="105">
                  <c:v>27303</c:v>
                </c:pt>
                <c:pt idx="106">
                  <c:v>27597</c:v>
                </c:pt>
                <c:pt idx="107">
                  <c:v>25836</c:v>
                </c:pt>
                <c:pt idx="108">
                  <c:v>35105</c:v>
                </c:pt>
                <c:pt idx="109">
                  <c:v>25261</c:v>
                </c:pt>
                <c:pt idx="110">
                  <c:v>26581</c:v>
                </c:pt>
                <c:pt idx="111">
                  <c:v>26095</c:v>
                </c:pt>
                <c:pt idx="112">
                  <c:v>24733</c:v>
                </c:pt>
                <c:pt idx="113">
                  <c:v>32364</c:v>
                </c:pt>
                <c:pt idx="114">
                  <c:v>24020</c:v>
                </c:pt>
                <c:pt idx="115">
                  <c:v>24874</c:v>
                </c:pt>
                <c:pt idx="116">
                  <c:v>24903</c:v>
                </c:pt>
                <c:pt idx="117">
                  <c:v>23588</c:v>
                </c:pt>
                <c:pt idx="118">
                  <c:v>33142</c:v>
                </c:pt>
                <c:pt idx="119">
                  <c:v>23382</c:v>
                </c:pt>
                <c:pt idx="120">
                  <c:v>24135</c:v>
                </c:pt>
                <c:pt idx="121">
                  <c:v>23915</c:v>
                </c:pt>
                <c:pt idx="122">
                  <c:v>22462</c:v>
                </c:pt>
                <c:pt idx="123">
                  <c:v>29652</c:v>
                </c:pt>
                <c:pt idx="124">
                  <c:v>21911</c:v>
                </c:pt>
                <c:pt idx="125">
                  <c:v>22426</c:v>
                </c:pt>
                <c:pt idx="126">
                  <c:v>22345</c:v>
                </c:pt>
                <c:pt idx="127">
                  <c:v>21116</c:v>
                </c:pt>
                <c:pt idx="128">
                  <c:v>28822</c:v>
                </c:pt>
                <c:pt idx="129">
                  <c:v>20579</c:v>
                </c:pt>
                <c:pt idx="130">
                  <c:v>21615</c:v>
                </c:pt>
                <c:pt idx="131">
                  <c:v>20969</c:v>
                </c:pt>
                <c:pt idx="132">
                  <c:v>20398</c:v>
                </c:pt>
                <c:pt idx="133">
                  <c:v>26837</c:v>
                </c:pt>
                <c:pt idx="134">
                  <c:v>19875</c:v>
                </c:pt>
                <c:pt idx="135">
                  <c:v>20181</c:v>
                </c:pt>
                <c:pt idx="136">
                  <c:v>20302</c:v>
                </c:pt>
                <c:pt idx="137">
                  <c:v>18896</c:v>
                </c:pt>
                <c:pt idx="138">
                  <c:v>25959</c:v>
                </c:pt>
                <c:pt idx="139">
                  <c:v>18686</c:v>
                </c:pt>
                <c:pt idx="140">
                  <c:v>19581</c:v>
                </c:pt>
                <c:pt idx="141">
                  <c:v>19273</c:v>
                </c:pt>
                <c:pt idx="142">
                  <c:v>18112</c:v>
                </c:pt>
                <c:pt idx="143">
                  <c:v>23929</c:v>
                </c:pt>
                <c:pt idx="144">
                  <c:v>17610</c:v>
                </c:pt>
                <c:pt idx="145">
                  <c:v>18313</c:v>
                </c:pt>
                <c:pt idx="146">
                  <c:v>17974</c:v>
                </c:pt>
                <c:pt idx="147">
                  <c:v>17142</c:v>
                </c:pt>
                <c:pt idx="148">
                  <c:v>23635</c:v>
                </c:pt>
                <c:pt idx="149">
                  <c:v>16673</c:v>
                </c:pt>
                <c:pt idx="150">
                  <c:v>17513</c:v>
                </c:pt>
                <c:pt idx="151">
                  <c:v>17275</c:v>
                </c:pt>
                <c:pt idx="152">
                  <c:v>16448</c:v>
                </c:pt>
                <c:pt idx="153">
                  <c:v>21555</c:v>
                </c:pt>
                <c:pt idx="154">
                  <c:v>15715</c:v>
                </c:pt>
                <c:pt idx="155">
                  <c:v>16294</c:v>
                </c:pt>
                <c:pt idx="156">
                  <c:v>16249</c:v>
                </c:pt>
                <c:pt idx="157">
                  <c:v>15380</c:v>
                </c:pt>
                <c:pt idx="158">
                  <c:v>20805</c:v>
                </c:pt>
                <c:pt idx="159">
                  <c:v>14661</c:v>
                </c:pt>
                <c:pt idx="160">
                  <c:v>15662</c:v>
                </c:pt>
                <c:pt idx="161">
                  <c:v>15096</c:v>
                </c:pt>
                <c:pt idx="162">
                  <c:v>14442</c:v>
                </c:pt>
                <c:pt idx="163">
                  <c:v>19502</c:v>
                </c:pt>
                <c:pt idx="164">
                  <c:v>13921</c:v>
                </c:pt>
                <c:pt idx="165">
                  <c:v>14262</c:v>
                </c:pt>
                <c:pt idx="166">
                  <c:v>14468</c:v>
                </c:pt>
                <c:pt idx="167">
                  <c:v>13285</c:v>
                </c:pt>
                <c:pt idx="168">
                  <c:v>18406</c:v>
                </c:pt>
                <c:pt idx="169">
                  <c:v>13148</c:v>
                </c:pt>
                <c:pt idx="170">
                  <c:v>13707</c:v>
                </c:pt>
                <c:pt idx="171">
                  <c:v>13314</c:v>
                </c:pt>
                <c:pt idx="172">
                  <c:v>12933</c:v>
                </c:pt>
                <c:pt idx="173">
                  <c:v>17055</c:v>
                </c:pt>
                <c:pt idx="174">
                  <c:v>12575</c:v>
                </c:pt>
                <c:pt idx="175">
                  <c:v>12612</c:v>
                </c:pt>
                <c:pt idx="176">
                  <c:v>12632</c:v>
                </c:pt>
                <c:pt idx="177">
                  <c:v>12083</c:v>
                </c:pt>
                <c:pt idx="178">
                  <c:v>17170</c:v>
                </c:pt>
                <c:pt idx="179">
                  <c:v>11881</c:v>
                </c:pt>
                <c:pt idx="180">
                  <c:v>12041</c:v>
                </c:pt>
                <c:pt idx="181">
                  <c:v>11966</c:v>
                </c:pt>
                <c:pt idx="182">
                  <c:v>11397</c:v>
                </c:pt>
                <c:pt idx="183">
                  <c:v>15115</c:v>
                </c:pt>
                <c:pt idx="184">
                  <c:v>11086</c:v>
                </c:pt>
                <c:pt idx="185">
                  <c:v>11230</c:v>
                </c:pt>
                <c:pt idx="186">
                  <c:v>11227</c:v>
                </c:pt>
                <c:pt idx="187">
                  <c:v>10645</c:v>
                </c:pt>
                <c:pt idx="188">
                  <c:v>14325</c:v>
                </c:pt>
                <c:pt idx="189">
                  <c:v>10218</c:v>
                </c:pt>
                <c:pt idx="190">
                  <c:v>10576</c:v>
                </c:pt>
                <c:pt idx="191">
                  <c:v>10584</c:v>
                </c:pt>
                <c:pt idx="192">
                  <c:v>9842</c:v>
                </c:pt>
                <c:pt idx="193">
                  <c:v>13267</c:v>
                </c:pt>
                <c:pt idx="194">
                  <c:v>9695</c:v>
                </c:pt>
                <c:pt idx="195">
                  <c:v>9840</c:v>
                </c:pt>
                <c:pt idx="196">
                  <c:v>10134</c:v>
                </c:pt>
                <c:pt idx="197">
                  <c:v>9126</c:v>
                </c:pt>
                <c:pt idx="198">
                  <c:v>12847</c:v>
                </c:pt>
                <c:pt idx="199">
                  <c:v>9133</c:v>
                </c:pt>
                <c:pt idx="200">
                  <c:v>9354</c:v>
                </c:pt>
                <c:pt idx="201">
                  <c:v>9431</c:v>
                </c:pt>
                <c:pt idx="202">
                  <c:v>8967</c:v>
                </c:pt>
                <c:pt idx="203">
                  <c:v>11582</c:v>
                </c:pt>
                <c:pt idx="204">
                  <c:v>8607</c:v>
                </c:pt>
                <c:pt idx="205">
                  <c:v>8816</c:v>
                </c:pt>
                <c:pt idx="206">
                  <c:v>8834</c:v>
                </c:pt>
                <c:pt idx="207">
                  <c:v>8238</c:v>
                </c:pt>
                <c:pt idx="208">
                  <c:v>11356</c:v>
                </c:pt>
                <c:pt idx="209">
                  <c:v>7957</c:v>
                </c:pt>
                <c:pt idx="210">
                  <c:v>8356</c:v>
                </c:pt>
                <c:pt idx="211">
                  <c:v>8333</c:v>
                </c:pt>
                <c:pt idx="212">
                  <c:v>7662</c:v>
                </c:pt>
                <c:pt idx="213">
                  <c:v>10148</c:v>
                </c:pt>
                <c:pt idx="214">
                  <c:v>7533</c:v>
                </c:pt>
                <c:pt idx="215">
                  <c:v>7506</c:v>
                </c:pt>
                <c:pt idx="216">
                  <c:v>7539</c:v>
                </c:pt>
                <c:pt idx="217">
                  <c:v>7131</c:v>
                </c:pt>
                <c:pt idx="218">
                  <c:v>9815</c:v>
                </c:pt>
                <c:pt idx="219">
                  <c:v>7132</c:v>
                </c:pt>
                <c:pt idx="220">
                  <c:v>7280</c:v>
                </c:pt>
                <c:pt idx="221">
                  <c:v>7137</c:v>
                </c:pt>
                <c:pt idx="222">
                  <c:v>6704</c:v>
                </c:pt>
                <c:pt idx="223">
                  <c:v>8962</c:v>
                </c:pt>
                <c:pt idx="224">
                  <c:v>6427</c:v>
                </c:pt>
                <c:pt idx="225">
                  <c:v>6745</c:v>
                </c:pt>
                <c:pt idx="226">
                  <c:v>6720</c:v>
                </c:pt>
                <c:pt idx="227">
                  <c:v>6432</c:v>
                </c:pt>
                <c:pt idx="228">
                  <c:v>8578</c:v>
                </c:pt>
                <c:pt idx="229">
                  <c:v>6138</c:v>
                </c:pt>
                <c:pt idx="230">
                  <c:v>6347</c:v>
                </c:pt>
                <c:pt idx="231">
                  <c:v>6262</c:v>
                </c:pt>
                <c:pt idx="232">
                  <c:v>5949</c:v>
                </c:pt>
                <c:pt idx="233">
                  <c:v>8240</c:v>
                </c:pt>
                <c:pt idx="234">
                  <c:v>5806</c:v>
                </c:pt>
                <c:pt idx="235">
                  <c:v>6156</c:v>
                </c:pt>
                <c:pt idx="236">
                  <c:v>6022</c:v>
                </c:pt>
                <c:pt idx="237">
                  <c:v>5462</c:v>
                </c:pt>
                <c:pt idx="238">
                  <c:v>8231</c:v>
                </c:pt>
                <c:pt idx="239">
                  <c:v>5410</c:v>
                </c:pt>
                <c:pt idx="240">
                  <c:v>5726</c:v>
                </c:pt>
                <c:pt idx="241">
                  <c:v>5471</c:v>
                </c:pt>
                <c:pt idx="242">
                  <c:v>5232</c:v>
                </c:pt>
                <c:pt idx="243">
                  <c:v>7204</c:v>
                </c:pt>
                <c:pt idx="244">
                  <c:v>5063</c:v>
                </c:pt>
                <c:pt idx="245">
                  <c:v>5124</c:v>
                </c:pt>
                <c:pt idx="246">
                  <c:v>5218</c:v>
                </c:pt>
                <c:pt idx="247">
                  <c:v>4984</c:v>
                </c:pt>
                <c:pt idx="248">
                  <c:v>6859</c:v>
                </c:pt>
                <c:pt idx="249">
                  <c:v>4781</c:v>
                </c:pt>
                <c:pt idx="250">
                  <c:v>4887</c:v>
                </c:pt>
                <c:pt idx="251">
                  <c:v>4849</c:v>
                </c:pt>
                <c:pt idx="252">
                  <c:v>4638</c:v>
                </c:pt>
                <c:pt idx="253">
                  <c:v>6508</c:v>
                </c:pt>
                <c:pt idx="254">
                  <c:v>4455</c:v>
                </c:pt>
                <c:pt idx="255">
                  <c:v>4711</c:v>
                </c:pt>
                <c:pt idx="256">
                  <c:v>4670</c:v>
                </c:pt>
                <c:pt idx="257">
                  <c:v>4422</c:v>
                </c:pt>
                <c:pt idx="258">
                  <c:v>5912</c:v>
                </c:pt>
                <c:pt idx="259">
                  <c:v>4294</c:v>
                </c:pt>
                <c:pt idx="260">
                  <c:v>4634</c:v>
                </c:pt>
                <c:pt idx="261">
                  <c:v>4486</c:v>
                </c:pt>
                <c:pt idx="262">
                  <c:v>4288</c:v>
                </c:pt>
                <c:pt idx="263">
                  <c:v>5548</c:v>
                </c:pt>
                <c:pt idx="264">
                  <c:v>4001</c:v>
                </c:pt>
                <c:pt idx="265">
                  <c:v>4135</c:v>
                </c:pt>
                <c:pt idx="266">
                  <c:v>4136</c:v>
                </c:pt>
                <c:pt idx="267">
                  <c:v>3915</c:v>
                </c:pt>
                <c:pt idx="268">
                  <c:v>5538</c:v>
                </c:pt>
                <c:pt idx="269">
                  <c:v>3813</c:v>
                </c:pt>
                <c:pt idx="270">
                  <c:v>3959</c:v>
                </c:pt>
                <c:pt idx="271">
                  <c:v>3917</c:v>
                </c:pt>
                <c:pt idx="272">
                  <c:v>3729</c:v>
                </c:pt>
                <c:pt idx="273">
                  <c:v>4925</c:v>
                </c:pt>
                <c:pt idx="274">
                  <c:v>3703</c:v>
                </c:pt>
                <c:pt idx="275">
                  <c:v>3720</c:v>
                </c:pt>
                <c:pt idx="276">
                  <c:v>3585</c:v>
                </c:pt>
                <c:pt idx="277">
                  <c:v>3427</c:v>
                </c:pt>
                <c:pt idx="278">
                  <c:v>4710</c:v>
                </c:pt>
                <c:pt idx="279">
                  <c:v>3453</c:v>
                </c:pt>
                <c:pt idx="280">
                  <c:v>3574</c:v>
                </c:pt>
                <c:pt idx="281">
                  <c:v>3409</c:v>
                </c:pt>
                <c:pt idx="282">
                  <c:v>3233</c:v>
                </c:pt>
                <c:pt idx="283">
                  <c:v>4442</c:v>
                </c:pt>
                <c:pt idx="284">
                  <c:v>3207</c:v>
                </c:pt>
                <c:pt idx="285">
                  <c:v>3216</c:v>
                </c:pt>
                <c:pt idx="286">
                  <c:v>3238</c:v>
                </c:pt>
                <c:pt idx="287">
                  <c:v>3098</c:v>
                </c:pt>
                <c:pt idx="288">
                  <c:v>4459</c:v>
                </c:pt>
                <c:pt idx="289">
                  <c:v>3114</c:v>
                </c:pt>
                <c:pt idx="290">
                  <c:v>3046</c:v>
                </c:pt>
                <c:pt idx="291">
                  <c:v>3049</c:v>
                </c:pt>
                <c:pt idx="292">
                  <c:v>2982</c:v>
                </c:pt>
                <c:pt idx="293">
                  <c:v>3883</c:v>
                </c:pt>
                <c:pt idx="294">
                  <c:v>2848</c:v>
                </c:pt>
                <c:pt idx="295">
                  <c:v>2890</c:v>
                </c:pt>
                <c:pt idx="296">
                  <c:v>2885</c:v>
                </c:pt>
                <c:pt idx="297">
                  <c:v>2757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220160"/>
        <c:axId val="102221696"/>
      </c:areaChart>
      <c:catAx>
        <c:axId val="10222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2221696"/>
        <c:crosses val="autoZero"/>
        <c:auto val="1"/>
        <c:lblAlgn val="ctr"/>
        <c:lblOffset val="100"/>
        <c:noMultiLvlLbl val="0"/>
      </c:catAx>
      <c:valAx>
        <c:axId val="10222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2220160"/>
        <c:crosses val="autoZero"/>
        <c:crossBetween val="midCat"/>
      </c:valAx>
    </c:plotArea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glow rad="228600">
        <a:schemeClr val="accent1">
          <a:satMod val="175000"/>
          <a:alpha val="40000"/>
        </a:schemeClr>
      </a:glow>
      <a:softEdge rad="31750"/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1A384-B2D3-4930-9C9C-E960D455E06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C79B33A-5F27-444A-8B22-E68F71EAA8AF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2"/>
              </a:solidFill>
            </a:rPr>
            <a:t>2009</a:t>
          </a:r>
          <a:endParaRPr lang="en-US" sz="2500" b="1" dirty="0">
            <a:solidFill>
              <a:schemeClr val="tx2"/>
            </a:solidFill>
          </a:endParaRPr>
        </a:p>
      </dgm:t>
    </dgm:pt>
    <dgm:pt modelId="{81EAA389-688D-4981-AD02-9E14E0C0ACB6}" type="parTrans" cxnId="{0446B6B4-4A2F-47EB-9E45-D9C6554D666E}">
      <dgm:prSet/>
      <dgm:spPr/>
      <dgm:t>
        <a:bodyPr/>
        <a:lstStyle/>
        <a:p>
          <a:endParaRPr lang="en-US"/>
        </a:p>
      </dgm:t>
    </dgm:pt>
    <dgm:pt modelId="{18C63C68-7463-406E-92C2-41D8E248C297}" type="sibTrans" cxnId="{0446B6B4-4A2F-47EB-9E45-D9C6554D666E}">
      <dgm:prSet/>
      <dgm:spPr/>
      <dgm:t>
        <a:bodyPr/>
        <a:lstStyle/>
        <a:p>
          <a:endParaRPr lang="en-US"/>
        </a:p>
      </dgm:t>
    </dgm:pt>
    <dgm:pt modelId="{5DA85CD3-1FCD-45DC-B37A-5A7AD0778059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2"/>
              </a:solidFill>
            </a:rPr>
            <a:t>2010</a:t>
          </a:r>
          <a:endParaRPr lang="en-US" sz="2500" b="1" dirty="0">
            <a:solidFill>
              <a:schemeClr val="tx2"/>
            </a:solidFill>
          </a:endParaRPr>
        </a:p>
      </dgm:t>
    </dgm:pt>
    <dgm:pt modelId="{CD396E21-766C-4019-9408-1416A845C557}" type="parTrans" cxnId="{1A592654-4648-4C6B-8965-55D6FAFA3921}">
      <dgm:prSet/>
      <dgm:spPr/>
      <dgm:t>
        <a:bodyPr/>
        <a:lstStyle/>
        <a:p>
          <a:endParaRPr lang="en-US"/>
        </a:p>
      </dgm:t>
    </dgm:pt>
    <dgm:pt modelId="{93381704-0999-4685-9082-6DE9F3FCDD43}" type="sibTrans" cxnId="{1A592654-4648-4C6B-8965-55D6FAFA3921}">
      <dgm:prSet/>
      <dgm:spPr/>
      <dgm:t>
        <a:bodyPr/>
        <a:lstStyle/>
        <a:p>
          <a:endParaRPr lang="en-US"/>
        </a:p>
      </dgm:t>
    </dgm:pt>
    <dgm:pt modelId="{9C765E8E-71E2-4888-B5EC-8CE398164715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2"/>
              </a:solidFill>
            </a:rPr>
            <a:t>2011</a:t>
          </a:r>
          <a:endParaRPr lang="en-US" sz="2500" b="1" dirty="0">
            <a:solidFill>
              <a:schemeClr val="tx2"/>
            </a:solidFill>
          </a:endParaRPr>
        </a:p>
      </dgm:t>
    </dgm:pt>
    <dgm:pt modelId="{C6A280A4-6326-4D1E-B12C-BE746A89D810}" type="parTrans" cxnId="{A4B2795A-2EBE-4181-BB69-D15F379A0BE2}">
      <dgm:prSet/>
      <dgm:spPr/>
      <dgm:t>
        <a:bodyPr/>
        <a:lstStyle/>
        <a:p>
          <a:endParaRPr lang="en-US"/>
        </a:p>
      </dgm:t>
    </dgm:pt>
    <dgm:pt modelId="{569EC717-93B5-4899-9B54-5C30B0D9A62C}" type="sibTrans" cxnId="{A4B2795A-2EBE-4181-BB69-D15F379A0BE2}">
      <dgm:prSet/>
      <dgm:spPr/>
      <dgm:t>
        <a:bodyPr/>
        <a:lstStyle/>
        <a:p>
          <a:endParaRPr lang="en-US"/>
        </a:p>
      </dgm:t>
    </dgm:pt>
    <dgm:pt modelId="{13AA9B3D-4673-4662-ABAD-3E61E93B2F04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2"/>
              </a:solidFill>
            </a:rPr>
            <a:t>2012</a:t>
          </a:r>
          <a:endParaRPr lang="en-US" sz="2500" b="1" dirty="0">
            <a:solidFill>
              <a:schemeClr val="tx2"/>
            </a:solidFill>
          </a:endParaRPr>
        </a:p>
      </dgm:t>
    </dgm:pt>
    <dgm:pt modelId="{A9A13D51-77BC-48D1-95F7-FB9DEF75F5C6}" type="parTrans" cxnId="{4DE453E6-088F-4D5E-AB38-4F6EF6AAED80}">
      <dgm:prSet/>
      <dgm:spPr/>
      <dgm:t>
        <a:bodyPr/>
        <a:lstStyle/>
        <a:p>
          <a:endParaRPr lang="en-US"/>
        </a:p>
      </dgm:t>
    </dgm:pt>
    <dgm:pt modelId="{46C729DA-7481-4E8D-B36E-301898091CB1}" type="sibTrans" cxnId="{4DE453E6-088F-4D5E-AB38-4F6EF6AAED80}">
      <dgm:prSet/>
      <dgm:spPr/>
      <dgm:t>
        <a:bodyPr/>
        <a:lstStyle/>
        <a:p>
          <a:endParaRPr lang="en-US"/>
        </a:p>
      </dgm:t>
    </dgm:pt>
    <dgm:pt modelId="{B17C87AA-3640-4D0C-98B8-9D5DE498BA19}">
      <dgm:prSet phldrT="[Text]" custT="1"/>
      <dgm:spPr/>
      <dgm:t>
        <a:bodyPr/>
        <a:lstStyle/>
        <a:p>
          <a:r>
            <a:rPr lang="en-US" sz="2500" b="1" dirty="0" smtClean="0">
              <a:solidFill>
                <a:schemeClr val="tx2"/>
              </a:solidFill>
            </a:rPr>
            <a:t>2013</a:t>
          </a:r>
          <a:endParaRPr lang="en-US" sz="2500" b="1" dirty="0">
            <a:solidFill>
              <a:schemeClr val="tx2"/>
            </a:solidFill>
          </a:endParaRPr>
        </a:p>
      </dgm:t>
    </dgm:pt>
    <dgm:pt modelId="{275671B0-F395-4E82-95BA-341884852786}" type="parTrans" cxnId="{03DC1BFA-587A-46B7-905E-67220C43561A}">
      <dgm:prSet/>
      <dgm:spPr/>
      <dgm:t>
        <a:bodyPr/>
        <a:lstStyle/>
        <a:p>
          <a:endParaRPr lang="en-US"/>
        </a:p>
      </dgm:t>
    </dgm:pt>
    <dgm:pt modelId="{BEF311D6-A10A-49AD-B34B-EA85F48A4F53}" type="sibTrans" cxnId="{03DC1BFA-587A-46B7-905E-67220C43561A}">
      <dgm:prSet/>
      <dgm:spPr/>
      <dgm:t>
        <a:bodyPr/>
        <a:lstStyle/>
        <a:p>
          <a:endParaRPr lang="en-US"/>
        </a:p>
      </dgm:t>
    </dgm:pt>
    <dgm:pt modelId="{4046AFF0-CDD5-47FA-A330-A7330C961E73}" type="pres">
      <dgm:prSet presAssocID="{DBF1A384-B2D3-4930-9C9C-E960D455E068}" presName="Name0" presStyleCnt="0">
        <dgm:presLayoutVars>
          <dgm:dir/>
          <dgm:animLvl val="lvl"/>
          <dgm:resizeHandles val="exact"/>
        </dgm:presLayoutVars>
      </dgm:prSet>
      <dgm:spPr/>
    </dgm:pt>
    <dgm:pt modelId="{C860E16B-7465-457A-B41B-23D9FF556647}" type="pres">
      <dgm:prSet presAssocID="{DBF1A384-B2D3-4930-9C9C-E960D455E068}" presName="dummy" presStyleCnt="0"/>
      <dgm:spPr/>
    </dgm:pt>
    <dgm:pt modelId="{160503A4-5057-43EE-9C57-485D320FCE16}" type="pres">
      <dgm:prSet presAssocID="{DBF1A384-B2D3-4930-9C9C-E960D455E068}" presName="linH" presStyleCnt="0"/>
      <dgm:spPr/>
    </dgm:pt>
    <dgm:pt modelId="{F6314A84-31E2-40C6-BF55-80D6FB251205}" type="pres">
      <dgm:prSet presAssocID="{DBF1A384-B2D3-4930-9C9C-E960D455E068}" presName="padding1" presStyleCnt="0"/>
      <dgm:spPr/>
    </dgm:pt>
    <dgm:pt modelId="{74C2A95C-066B-4683-8B44-7F960FF8D2E7}" type="pres">
      <dgm:prSet presAssocID="{9C79B33A-5F27-444A-8B22-E68F71EAA8AF}" presName="linV" presStyleCnt="0"/>
      <dgm:spPr/>
    </dgm:pt>
    <dgm:pt modelId="{89B293FD-0996-4F90-87E6-BB61D0AE398C}" type="pres">
      <dgm:prSet presAssocID="{9C79B33A-5F27-444A-8B22-E68F71EAA8AF}" presName="spVertical1" presStyleCnt="0"/>
      <dgm:spPr/>
    </dgm:pt>
    <dgm:pt modelId="{992B21E8-31C4-45B8-B2D5-D081EA7ACB30}" type="pres">
      <dgm:prSet presAssocID="{9C79B33A-5F27-444A-8B22-E68F71EAA8AF}" presName="parTx" presStyleLbl="revTx" presStyleIdx="0" presStyleCnt="5" custLinFactNeighborX="-44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10B87-88DD-409E-AE6A-5311EEAF8587}" type="pres">
      <dgm:prSet presAssocID="{9C79B33A-5F27-444A-8B22-E68F71EAA8AF}" presName="spVertical2" presStyleCnt="0"/>
      <dgm:spPr/>
    </dgm:pt>
    <dgm:pt modelId="{0F20ED1B-91B6-4891-991D-07DCBBD9E68F}" type="pres">
      <dgm:prSet presAssocID="{9C79B33A-5F27-444A-8B22-E68F71EAA8AF}" presName="spVertical3" presStyleCnt="0"/>
      <dgm:spPr/>
    </dgm:pt>
    <dgm:pt modelId="{0700E207-6EA6-4E09-8185-3891CF6D7A47}" type="pres">
      <dgm:prSet presAssocID="{18C63C68-7463-406E-92C2-41D8E248C297}" presName="space" presStyleCnt="0"/>
      <dgm:spPr/>
    </dgm:pt>
    <dgm:pt modelId="{E6F3EB14-0CC6-4C0E-84BD-FCB8F4E46D3F}" type="pres">
      <dgm:prSet presAssocID="{5DA85CD3-1FCD-45DC-B37A-5A7AD0778059}" presName="linV" presStyleCnt="0"/>
      <dgm:spPr/>
    </dgm:pt>
    <dgm:pt modelId="{FFCEE35E-14E9-4F68-8977-FEACDBD67601}" type="pres">
      <dgm:prSet presAssocID="{5DA85CD3-1FCD-45DC-B37A-5A7AD0778059}" presName="spVertical1" presStyleCnt="0"/>
      <dgm:spPr/>
    </dgm:pt>
    <dgm:pt modelId="{59A57B05-EE6C-46AF-898A-63A1006AF09F}" type="pres">
      <dgm:prSet presAssocID="{5DA85CD3-1FCD-45DC-B37A-5A7AD0778059}" presName="parTx" presStyleLbl="revTx" presStyleIdx="1" presStyleCnt="5" custLinFactNeighborX="-44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30AA85-89B1-4D06-AD70-DEF8D74DC0DD}" type="pres">
      <dgm:prSet presAssocID="{5DA85CD3-1FCD-45DC-B37A-5A7AD0778059}" presName="spVertical2" presStyleCnt="0"/>
      <dgm:spPr/>
    </dgm:pt>
    <dgm:pt modelId="{7B1C1C76-F9EE-4BE0-8828-820E524CD7E0}" type="pres">
      <dgm:prSet presAssocID="{5DA85CD3-1FCD-45DC-B37A-5A7AD0778059}" presName="spVertical3" presStyleCnt="0"/>
      <dgm:spPr/>
    </dgm:pt>
    <dgm:pt modelId="{75BBCEB1-FDC3-4AD3-9058-D5AAB09C8617}" type="pres">
      <dgm:prSet presAssocID="{93381704-0999-4685-9082-6DE9F3FCDD43}" presName="space" presStyleCnt="0"/>
      <dgm:spPr/>
    </dgm:pt>
    <dgm:pt modelId="{F8D57144-4987-402A-B3D3-E8CC5F59EF72}" type="pres">
      <dgm:prSet presAssocID="{9C765E8E-71E2-4888-B5EC-8CE398164715}" presName="linV" presStyleCnt="0"/>
      <dgm:spPr/>
    </dgm:pt>
    <dgm:pt modelId="{115CA3A5-2259-43A6-A31B-43A9EDF65AA2}" type="pres">
      <dgm:prSet presAssocID="{9C765E8E-71E2-4888-B5EC-8CE398164715}" presName="spVertical1" presStyleCnt="0"/>
      <dgm:spPr/>
    </dgm:pt>
    <dgm:pt modelId="{9C3412BD-FC33-4D58-A6E1-4B6154B3D00B}" type="pres">
      <dgm:prSet presAssocID="{9C765E8E-71E2-4888-B5EC-8CE398164715}" presName="parTx" presStyleLbl="revTx" presStyleIdx="2" presStyleCnt="5" custLinFactNeighborX="-19446" custLinFactNeighborY="-9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F6023-2E56-406D-9D9D-8AC56F6FC16D}" type="pres">
      <dgm:prSet presAssocID="{9C765E8E-71E2-4888-B5EC-8CE398164715}" presName="spVertical2" presStyleCnt="0"/>
      <dgm:spPr/>
    </dgm:pt>
    <dgm:pt modelId="{C6FEE590-7776-490E-9DA2-0D7333FDF4C2}" type="pres">
      <dgm:prSet presAssocID="{9C765E8E-71E2-4888-B5EC-8CE398164715}" presName="spVertical3" presStyleCnt="0"/>
      <dgm:spPr/>
    </dgm:pt>
    <dgm:pt modelId="{BA2ABD6D-ACC1-4906-837C-55CB31E7E715}" type="pres">
      <dgm:prSet presAssocID="{569EC717-93B5-4899-9B54-5C30B0D9A62C}" presName="space" presStyleCnt="0"/>
      <dgm:spPr/>
    </dgm:pt>
    <dgm:pt modelId="{5BDDE958-0174-43EC-A218-2CDF5F8141C7}" type="pres">
      <dgm:prSet presAssocID="{13AA9B3D-4673-4662-ABAD-3E61E93B2F04}" presName="linV" presStyleCnt="0"/>
      <dgm:spPr/>
    </dgm:pt>
    <dgm:pt modelId="{1DFBF54E-5E56-4547-AC49-472C9346D164}" type="pres">
      <dgm:prSet presAssocID="{13AA9B3D-4673-4662-ABAD-3E61E93B2F04}" presName="spVertical1" presStyleCnt="0"/>
      <dgm:spPr/>
    </dgm:pt>
    <dgm:pt modelId="{727BCBE6-17CB-4568-B5F2-499540AD4BB7}" type="pres">
      <dgm:prSet presAssocID="{13AA9B3D-4673-4662-ABAD-3E61E93B2F04}" presName="parTx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4BC55-8D9B-45D2-899D-C8D741C943F5}" type="pres">
      <dgm:prSet presAssocID="{13AA9B3D-4673-4662-ABAD-3E61E93B2F04}" presName="spVertical2" presStyleCnt="0"/>
      <dgm:spPr/>
    </dgm:pt>
    <dgm:pt modelId="{8BA193E6-7FAA-4DAF-8902-A2E32BF2DC28}" type="pres">
      <dgm:prSet presAssocID="{13AA9B3D-4673-4662-ABAD-3E61E93B2F04}" presName="spVertical3" presStyleCnt="0"/>
      <dgm:spPr/>
    </dgm:pt>
    <dgm:pt modelId="{C3B85442-44FC-468D-B8EF-BDE9C2C6DDF7}" type="pres">
      <dgm:prSet presAssocID="{46C729DA-7481-4E8D-B36E-301898091CB1}" presName="space" presStyleCnt="0"/>
      <dgm:spPr/>
    </dgm:pt>
    <dgm:pt modelId="{266AD5A2-36E1-4FA0-9423-86519C08D8B3}" type="pres">
      <dgm:prSet presAssocID="{B17C87AA-3640-4D0C-98B8-9D5DE498BA19}" presName="linV" presStyleCnt="0"/>
      <dgm:spPr/>
    </dgm:pt>
    <dgm:pt modelId="{265C65A4-DDCF-460A-B017-AA3A1B285F08}" type="pres">
      <dgm:prSet presAssocID="{B17C87AA-3640-4D0C-98B8-9D5DE498BA19}" presName="spVertical1" presStyleCnt="0"/>
      <dgm:spPr/>
    </dgm:pt>
    <dgm:pt modelId="{871A819D-BEAF-4FA3-8B48-76E07F122BA5}" type="pres">
      <dgm:prSet presAssocID="{B17C87AA-3640-4D0C-98B8-9D5DE498BA19}" presName="parTx" presStyleLbl="revTx" presStyleIdx="4" presStyleCnt="5" custLinFactNeighborX="-8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6529A-8F0A-403E-9FC0-B63AE98DAEB7}" type="pres">
      <dgm:prSet presAssocID="{B17C87AA-3640-4D0C-98B8-9D5DE498BA19}" presName="spVertical2" presStyleCnt="0"/>
      <dgm:spPr/>
    </dgm:pt>
    <dgm:pt modelId="{673E9FD5-BD92-49CE-8C44-A4A20859AD93}" type="pres">
      <dgm:prSet presAssocID="{B17C87AA-3640-4D0C-98B8-9D5DE498BA19}" presName="spVertical3" presStyleCnt="0"/>
      <dgm:spPr/>
    </dgm:pt>
    <dgm:pt modelId="{5E18E243-8F9E-45E3-9B9D-AF5CC706EA07}" type="pres">
      <dgm:prSet presAssocID="{DBF1A384-B2D3-4930-9C9C-E960D455E068}" presName="padding2" presStyleCnt="0"/>
      <dgm:spPr/>
    </dgm:pt>
    <dgm:pt modelId="{3ACD4389-FE1F-4AB1-BADF-45D08DF713E6}" type="pres">
      <dgm:prSet presAssocID="{DBF1A384-B2D3-4930-9C9C-E960D455E068}" presName="negArrow" presStyleCnt="0"/>
      <dgm:spPr/>
    </dgm:pt>
    <dgm:pt modelId="{FBDB4D25-AB88-473D-882D-070C1571F5D8}" type="pres">
      <dgm:prSet presAssocID="{DBF1A384-B2D3-4930-9C9C-E960D455E068}" presName="backgroundArrow" presStyleLbl="node1" presStyleIdx="0" presStyleCnt="1" custScaleY="354196" custLinFactNeighborX="-449" custLinFactNeighborY="7961"/>
      <dgm:spPr>
        <a:solidFill>
          <a:schemeClr val="accent1">
            <a:lumMod val="75000"/>
          </a:schemeClr>
        </a:solidFill>
      </dgm:spPr>
    </dgm:pt>
  </dgm:ptLst>
  <dgm:cxnLst>
    <dgm:cxn modelId="{817045FF-0BBD-46FB-8A5D-6B90804A1085}" type="presOf" srcId="{5DA85CD3-1FCD-45DC-B37A-5A7AD0778059}" destId="{59A57B05-EE6C-46AF-898A-63A1006AF09F}" srcOrd="0" destOrd="0" presId="urn:microsoft.com/office/officeart/2005/8/layout/hProcess3"/>
    <dgm:cxn modelId="{C13245CD-10FB-4F07-B7AC-45207851000E}" type="presOf" srcId="{9C79B33A-5F27-444A-8B22-E68F71EAA8AF}" destId="{992B21E8-31C4-45B8-B2D5-D081EA7ACB30}" srcOrd="0" destOrd="0" presId="urn:microsoft.com/office/officeart/2005/8/layout/hProcess3"/>
    <dgm:cxn modelId="{4DE453E6-088F-4D5E-AB38-4F6EF6AAED80}" srcId="{DBF1A384-B2D3-4930-9C9C-E960D455E068}" destId="{13AA9B3D-4673-4662-ABAD-3E61E93B2F04}" srcOrd="3" destOrd="0" parTransId="{A9A13D51-77BC-48D1-95F7-FB9DEF75F5C6}" sibTransId="{46C729DA-7481-4E8D-B36E-301898091CB1}"/>
    <dgm:cxn modelId="{03DC1BFA-587A-46B7-905E-67220C43561A}" srcId="{DBF1A384-B2D3-4930-9C9C-E960D455E068}" destId="{B17C87AA-3640-4D0C-98B8-9D5DE498BA19}" srcOrd="4" destOrd="0" parTransId="{275671B0-F395-4E82-95BA-341884852786}" sibTransId="{BEF311D6-A10A-49AD-B34B-EA85F48A4F53}"/>
    <dgm:cxn modelId="{0446B6B4-4A2F-47EB-9E45-D9C6554D666E}" srcId="{DBF1A384-B2D3-4930-9C9C-E960D455E068}" destId="{9C79B33A-5F27-444A-8B22-E68F71EAA8AF}" srcOrd="0" destOrd="0" parTransId="{81EAA389-688D-4981-AD02-9E14E0C0ACB6}" sibTransId="{18C63C68-7463-406E-92C2-41D8E248C297}"/>
    <dgm:cxn modelId="{A4B2795A-2EBE-4181-BB69-D15F379A0BE2}" srcId="{DBF1A384-B2D3-4930-9C9C-E960D455E068}" destId="{9C765E8E-71E2-4888-B5EC-8CE398164715}" srcOrd="2" destOrd="0" parTransId="{C6A280A4-6326-4D1E-B12C-BE746A89D810}" sibTransId="{569EC717-93B5-4899-9B54-5C30B0D9A62C}"/>
    <dgm:cxn modelId="{7B9954B2-2B3D-44E3-89A5-7C89676C5161}" type="presOf" srcId="{B17C87AA-3640-4D0C-98B8-9D5DE498BA19}" destId="{871A819D-BEAF-4FA3-8B48-76E07F122BA5}" srcOrd="0" destOrd="0" presId="urn:microsoft.com/office/officeart/2005/8/layout/hProcess3"/>
    <dgm:cxn modelId="{1A592654-4648-4C6B-8965-55D6FAFA3921}" srcId="{DBF1A384-B2D3-4930-9C9C-E960D455E068}" destId="{5DA85CD3-1FCD-45DC-B37A-5A7AD0778059}" srcOrd="1" destOrd="0" parTransId="{CD396E21-766C-4019-9408-1416A845C557}" sibTransId="{93381704-0999-4685-9082-6DE9F3FCDD43}"/>
    <dgm:cxn modelId="{695BC229-81D5-4258-AC98-D61BDD66F0D7}" type="presOf" srcId="{DBF1A384-B2D3-4930-9C9C-E960D455E068}" destId="{4046AFF0-CDD5-47FA-A330-A7330C961E73}" srcOrd="0" destOrd="0" presId="urn:microsoft.com/office/officeart/2005/8/layout/hProcess3"/>
    <dgm:cxn modelId="{35752E02-984C-4EBD-A909-20EE09433CA7}" type="presOf" srcId="{13AA9B3D-4673-4662-ABAD-3E61E93B2F04}" destId="{727BCBE6-17CB-4568-B5F2-499540AD4BB7}" srcOrd="0" destOrd="0" presId="urn:microsoft.com/office/officeart/2005/8/layout/hProcess3"/>
    <dgm:cxn modelId="{A5CF29E5-E0B9-498A-BFF7-559F2B19E3A8}" type="presOf" srcId="{9C765E8E-71E2-4888-B5EC-8CE398164715}" destId="{9C3412BD-FC33-4D58-A6E1-4B6154B3D00B}" srcOrd="0" destOrd="0" presId="urn:microsoft.com/office/officeart/2005/8/layout/hProcess3"/>
    <dgm:cxn modelId="{741851B1-3D68-49C8-ABE9-E7977FBF9972}" type="presParOf" srcId="{4046AFF0-CDD5-47FA-A330-A7330C961E73}" destId="{C860E16B-7465-457A-B41B-23D9FF556647}" srcOrd="0" destOrd="0" presId="urn:microsoft.com/office/officeart/2005/8/layout/hProcess3"/>
    <dgm:cxn modelId="{51CFC132-CCD9-4154-966E-737A934E6918}" type="presParOf" srcId="{4046AFF0-CDD5-47FA-A330-A7330C961E73}" destId="{160503A4-5057-43EE-9C57-485D320FCE16}" srcOrd="1" destOrd="0" presId="urn:microsoft.com/office/officeart/2005/8/layout/hProcess3"/>
    <dgm:cxn modelId="{9B7A7DAC-D9EA-40AC-9904-99503CBD476E}" type="presParOf" srcId="{160503A4-5057-43EE-9C57-485D320FCE16}" destId="{F6314A84-31E2-40C6-BF55-80D6FB251205}" srcOrd="0" destOrd="0" presId="urn:microsoft.com/office/officeart/2005/8/layout/hProcess3"/>
    <dgm:cxn modelId="{F9E78787-D89C-42C2-B402-8E8257A5D3FD}" type="presParOf" srcId="{160503A4-5057-43EE-9C57-485D320FCE16}" destId="{74C2A95C-066B-4683-8B44-7F960FF8D2E7}" srcOrd="1" destOrd="0" presId="urn:microsoft.com/office/officeart/2005/8/layout/hProcess3"/>
    <dgm:cxn modelId="{7F90FA1C-3731-4692-B9C4-7F270B7D99C3}" type="presParOf" srcId="{74C2A95C-066B-4683-8B44-7F960FF8D2E7}" destId="{89B293FD-0996-4F90-87E6-BB61D0AE398C}" srcOrd="0" destOrd="0" presId="urn:microsoft.com/office/officeart/2005/8/layout/hProcess3"/>
    <dgm:cxn modelId="{A77CAB1C-36A2-452E-B6BA-A040D5BB23AC}" type="presParOf" srcId="{74C2A95C-066B-4683-8B44-7F960FF8D2E7}" destId="{992B21E8-31C4-45B8-B2D5-D081EA7ACB30}" srcOrd="1" destOrd="0" presId="urn:microsoft.com/office/officeart/2005/8/layout/hProcess3"/>
    <dgm:cxn modelId="{FA767305-199E-4959-BD12-526FB8412CBE}" type="presParOf" srcId="{74C2A95C-066B-4683-8B44-7F960FF8D2E7}" destId="{8C810B87-88DD-409E-AE6A-5311EEAF8587}" srcOrd="2" destOrd="0" presId="urn:microsoft.com/office/officeart/2005/8/layout/hProcess3"/>
    <dgm:cxn modelId="{F5036512-2DFE-4EBA-9A3E-9490066550BE}" type="presParOf" srcId="{74C2A95C-066B-4683-8B44-7F960FF8D2E7}" destId="{0F20ED1B-91B6-4891-991D-07DCBBD9E68F}" srcOrd="3" destOrd="0" presId="urn:microsoft.com/office/officeart/2005/8/layout/hProcess3"/>
    <dgm:cxn modelId="{3371D4A6-43AF-4275-BD48-332B7444ADE2}" type="presParOf" srcId="{160503A4-5057-43EE-9C57-485D320FCE16}" destId="{0700E207-6EA6-4E09-8185-3891CF6D7A47}" srcOrd="2" destOrd="0" presId="urn:microsoft.com/office/officeart/2005/8/layout/hProcess3"/>
    <dgm:cxn modelId="{F828CE8D-279D-4447-B7C8-5C4028D324AD}" type="presParOf" srcId="{160503A4-5057-43EE-9C57-485D320FCE16}" destId="{E6F3EB14-0CC6-4C0E-84BD-FCB8F4E46D3F}" srcOrd="3" destOrd="0" presId="urn:microsoft.com/office/officeart/2005/8/layout/hProcess3"/>
    <dgm:cxn modelId="{C2BFEBEB-8FEA-4AAE-9EA6-568E03309A9B}" type="presParOf" srcId="{E6F3EB14-0CC6-4C0E-84BD-FCB8F4E46D3F}" destId="{FFCEE35E-14E9-4F68-8977-FEACDBD67601}" srcOrd="0" destOrd="0" presId="urn:microsoft.com/office/officeart/2005/8/layout/hProcess3"/>
    <dgm:cxn modelId="{56F26CE8-CD37-47C4-AC64-A350713AE290}" type="presParOf" srcId="{E6F3EB14-0CC6-4C0E-84BD-FCB8F4E46D3F}" destId="{59A57B05-EE6C-46AF-898A-63A1006AF09F}" srcOrd="1" destOrd="0" presId="urn:microsoft.com/office/officeart/2005/8/layout/hProcess3"/>
    <dgm:cxn modelId="{6A0A3355-5EB3-401B-802B-FAE22F5AF7B0}" type="presParOf" srcId="{E6F3EB14-0CC6-4C0E-84BD-FCB8F4E46D3F}" destId="{9D30AA85-89B1-4D06-AD70-DEF8D74DC0DD}" srcOrd="2" destOrd="0" presId="urn:microsoft.com/office/officeart/2005/8/layout/hProcess3"/>
    <dgm:cxn modelId="{7A51C483-467A-4CC5-AE26-6C70B836D251}" type="presParOf" srcId="{E6F3EB14-0CC6-4C0E-84BD-FCB8F4E46D3F}" destId="{7B1C1C76-F9EE-4BE0-8828-820E524CD7E0}" srcOrd="3" destOrd="0" presId="urn:microsoft.com/office/officeart/2005/8/layout/hProcess3"/>
    <dgm:cxn modelId="{1B96066D-2948-450B-98B5-04E167E40ADC}" type="presParOf" srcId="{160503A4-5057-43EE-9C57-485D320FCE16}" destId="{75BBCEB1-FDC3-4AD3-9058-D5AAB09C8617}" srcOrd="4" destOrd="0" presId="urn:microsoft.com/office/officeart/2005/8/layout/hProcess3"/>
    <dgm:cxn modelId="{AB246B27-5F12-4826-BF53-BA0A5884C60D}" type="presParOf" srcId="{160503A4-5057-43EE-9C57-485D320FCE16}" destId="{F8D57144-4987-402A-B3D3-E8CC5F59EF72}" srcOrd="5" destOrd="0" presId="urn:microsoft.com/office/officeart/2005/8/layout/hProcess3"/>
    <dgm:cxn modelId="{C55D1693-A68F-4163-B1D9-ECCCA8D2E431}" type="presParOf" srcId="{F8D57144-4987-402A-B3D3-E8CC5F59EF72}" destId="{115CA3A5-2259-43A6-A31B-43A9EDF65AA2}" srcOrd="0" destOrd="0" presId="urn:microsoft.com/office/officeart/2005/8/layout/hProcess3"/>
    <dgm:cxn modelId="{73D5FB12-FFDB-4374-8FF1-8EB6E5121F4C}" type="presParOf" srcId="{F8D57144-4987-402A-B3D3-E8CC5F59EF72}" destId="{9C3412BD-FC33-4D58-A6E1-4B6154B3D00B}" srcOrd="1" destOrd="0" presId="urn:microsoft.com/office/officeart/2005/8/layout/hProcess3"/>
    <dgm:cxn modelId="{CB7955E5-D004-4F41-8EFB-7FCDBE3F959D}" type="presParOf" srcId="{F8D57144-4987-402A-B3D3-E8CC5F59EF72}" destId="{5ACF6023-2E56-406D-9D9D-8AC56F6FC16D}" srcOrd="2" destOrd="0" presId="urn:microsoft.com/office/officeart/2005/8/layout/hProcess3"/>
    <dgm:cxn modelId="{48DA561E-7B29-4D41-B2C3-193D83F13CB1}" type="presParOf" srcId="{F8D57144-4987-402A-B3D3-E8CC5F59EF72}" destId="{C6FEE590-7776-490E-9DA2-0D7333FDF4C2}" srcOrd="3" destOrd="0" presId="urn:microsoft.com/office/officeart/2005/8/layout/hProcess3"/>
    <dgm:cxn modelId="{7EC9AFC8-7C36-4A24-B3BA-E0A38B5D2204}" type="presParOf" srcId="{160503A4-5057-43EE-9C57-485D320FCE16}" destId="{BA2ABD6D-ACC1-4906-837C-55CB31E7E715}" srcOrd="6" destOrd="0" presId="urn:microsoft.com/office/officeart/2005/8/layout/hProcess3"/>
    <dgm:cxn modelId="{A1D1827C-29E6-4400-B4B5-1D741BE9AD9C}" type="presParOf" srcId="{160503A4-5057-43EE-9C57-485D320FCE16}" destId="{5BDDE958-0174-43EC-A218-2CDF5F8141C7}" srcOrd="7" destOrd="0" presId="urn:microsoft.com/office/officeart/2005/8/layout/hProcess3"/>
    <dgm:cxn modelId="{71965262-6C1C-40C7-82E1-EF5823146F80}" type="presParOf" srcId="{5BDDE958-0174-43EC-A218-2CDF5F8141C7}" destId="{1DFBF54E-5E56-4547-AC49-472C9346D164}" srcOrd="0" destOrd="0" presId="urn:microsoft.com/office/officeart/2005/8/layout/hProcess3"/>
    <dgm:cxn modelId="{8304D1E9-92A4-46CF-8731-CE53B5F9EAF6}" type="presParOf" srcId="{5BDDE958-0174-43EC-A218-2CDF5F8141C7}" destId="{727BCBE6-17CB-4568-B5F2-499540AD4BB7}" srcOrd="1" destOrd="0" presId="urn:microsoft.com/office/officeart/2005/8/layout/hProcess3"/>
    <dgm:cxn modelId="{2FC74BBF-9FC7-4D11-B1AF-5E2AB24B0FF4}" type="presParOf" srcId="{5BDDE958-0174-43EC-A218-2CDF5F8141C7}" destId="{4FD4BC55-8D9B-45D2-899D-C8D741C943F5}" srcOrd="2" destOrd="0" presId="urn:microsoft.com/office/officeart/2005/8/layout/hProcess3"/>
    <dgm:cxn modelId="{6FA02595-EBE6-4B8B-8C93-385B88C15F73}" type="presParOf" srcId="{5BDDE958-0174-43EC-A218-2CDF5F8141C7}" destId="{8BA193E6-7FAA-4DAF-8902-A2E32BF2DC28}" srcOrd="3" destOrd="0" presId="urn:microsoft.com/office/officeart/2005/8/layout/hProcess3"/>
    <dgm:cxn modelId="{F0F4EEA2-BA97-42D5-821A-AC13C496EA11}" type="presParOf" srcId="{160503A4-5057-43EE-9C57-485D320FCE16}" destId="{C3B85442-44FC-468D-B8EF-BDE9C2C6DDF7}" srcOrd="8" destOrd="0" presId="urn:microsoft.com/office/officeart/2005/8/layout/hProcess3"/>
    <dgm:cxn modelId="{29E65429-6E52-4A89-93A9-9A08DE69CF32}" type="presParOf" srcId="{160503A4-5057-43EE-9C57-485D320FCE16}" destId="{266AD5A2-36E1-4FA0-9423-86519C08D8B3}" srcOrd="9" destOrd="0" presId="urn:microsoft.com/office/officeart/2005/8/layout/hProcess3"/>
    <dgm:cxn modelId="{1BBB7C6A-BEBC-4773-8F55-319C0C57F1F3}" type="presParOf" srcId="{266AD5A2-36E1-4FA0-9423-86519C08D8B3}" destId="{265C65A4-DDCF-460A-B017-AA3A1B285F08}" srcOrd="0" destOrd="0" presId="urn:microsoft.com/office/officeart/2005/8/layout/hProcess3"/>
    <dgm:cxn modelId="{D0E58B42-BF49-4F2C-A96D-D70A772BF60C}" type="presParOf" srcId="{266AD5A2-36E1-4FA0-9423-86519C08D8B3}" destId="{871A819D-BEAF-4FA3-8B48-76E07F122BA5}" srcOrd="1" destOrd="0" presId="urn:microsoft.com/office/officeart/2005/8/layout/hProcess3"/>
    <dgm:cxn modelId="{1A82020A-577F-45DE-A11B-B3228E2EE46A}" type="presParOf" srcId="{266AD5A2-36E1-4FA0-9423-86519C08D8B3}" destId="{FFB6529A-8F0A-403E-9FC0-B63AE98DAEB7}" srcOrd="2" destOrd="0" presId="urn:microsoft.com/office/officeart/2005/8/layout/hProcess3"/>
    <dgm:cxn modelId="{BC6DA163-BF13-4004-AD49-08565B5E6634}" type="presParOf" srcId="{266AD5A2-36E1-4FA0-9423-86519C08D8B3}" destId="{673E9FD5-BD92-49CE-8C44-A4A20859AD93}" srcOrd="3" destOrd="0" presId="urn:microsoft.com/office/officeart/2005/8/layout/hProcess3"/>
    <dgm:cxn modelId="{A9218C52-C245-4EE1-A6C0-2B0CC431BD12}" type="presParOf" srcId="{160503A4-5057-43EE-9C57-485D320FCE16}" destId="{5E18E243-8F9E-45E3-9B9D-AF5CC706EA07}" srcOrd="10" destOrd="0" presId="urn:microsoft.com/office/officeart/2005/8/layout/hProcess3"/>
    <dgm:cxn modelId="{9E954D54-01D2-4FEC-BEF5-173D871BD074}" type="presParOf" srcId="{160503A4-5057-43EE-9C57-485D320FCE16}" destId="{3ACD4389-FE1F-4AB1-BADF-45D08DF713E6}" srcOrd="11" destOrd="0" presId="urn:microsoft.com/office/officeart/2005/8/layout/hProcess3"/>
    <dgm:cxn modelId="{83151F08-0022-40C8-A49A-66C392D36063}" type="presParOf" srcId="{160503A4-5057-43EE-9C57-485D320FCE16}" destId="{FBDB4D25-AB88-473D-882D-070C1571F5D8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E4B503-3727-41EF-839D-A1156152E5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DFDA3CE-A848-4806-8A75-443A7D29B74D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That was then… </a:t>
          </a:r>
          <a:endParaRPr lang="en-US" b="1" dirty="0">
            <a:solidFill>
              <a:schemeClr val="bg2">
                <a:lumMod val="75000"/>
              </a:schemeClr>
            </a:solidFill>
          </a:endParaRPr>
        </a:p>
      </dgm:t>
    </dgm:pt>
    <dgm:pt modelId="{D32999D7-A9A1-43DC-ABC4-44599A111AE4}" type="parTrans" cxnId="{A8E9F558-D3A9-4D74-833B-1128235ADBE5}">
      <dgm:prSet/>
      <dgm:spPr/>
      <dgm:t>
        <a:bodyPr/>
        <a:lstStyle/>
        <a:p>
          <a:endParaRPr lang="en-US"/>
        </a:p>
      </dgm:t>
    </dgm:pt>
    <dgm:pt modelId="{1F813F63-6BD9-468F-90F7-3EC18FCB844E}" type="sibTrans" cxnId="{A8E9F558-D3A9-4D74-833B-1128235ADBE5}">
      <dgm:prSet/>
      <dgm:spPr/>
      <dgm:t>
        <a:bodyPr/>
        <a:lstStyle/>
        <a:p>
          <a:endParaRPr lang="en-US"/>
        </a:p>
      </dgm:t>
    </dgm:pt>
    <dgm:pt modelId="{07529BCA-7E94-4BE6-BE61-0EF78667B6C5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This is now…</a:t>
          </a:r>
          <a:endParaRPr lang="en-US" b="1" dirty="0">
            <a:solidFill>
              <a:schemeClr val="bg2">
                <a:lumMod val="75000"/>
              </a:schemeClr>
            </a:solidFill>
          </a:endParaRPr>
        </a:p>
      </dgm:t>
    </dgm:pt>
    <dgm:pt modelId="{1297EF2D-A73C-4A2F-AEC1-3AA882EF9781}" type="parTrans" cxnId="{70C4E93E-BDCA-4980-8E02-5463C6D5A793}">
      <dgm:prSet/>
      <dgm:spPr/>
      <dgm:t>
        <a:bodyPr/>
        <a:lstStyle/>
        <a:p>
          <a:endParaRPr lang="en-US"/>
        </a:p>
      </dgm:t>
    </dgm:pt>
    <dgm:pt modelId="{3BBC990A-C7B5-495F-AE8F-01F74FEF8C7A}" type="sibTrans" cxnId="{70C4E93E-BDCA-4980-8E02-5463C6D5A793}">
      <dgm:prSet/>
      <dgm:spPr/>
      <dgm:t>
        <a:bodyPr/>
        <a:lstStyle/>
        <a:p>
          <a:endParaRPr lang="en-US"/>
        </a:p>
      </dgm:t>
    </dgm:pt>
    <dgm:pt modelId="{2EC006EE-CDFD-438F-A601-974FE96733AC}">
      <dgm:prSet phldrT="[Text]"/>
      <dgm:spPr/>
      <dgm:t>
        <a:bodyPr/>
        <a:lstStyle/>
        <a:p>
          <a:r>
            <a:rPr lang="en-US" b="1" dirty="0" smtClean="0">
              <a:solidFill>
                <a:schemeClr val="bg2">
                  <a:lumMod val="75000"/>
                </a:schemeClr>
              </a:solidFill>
            </a:rPr>
            <a:t>Here is our future…</a:t>
          </a:r>
          <a:endParaRPr lang="en-US" b="1" dirty="0">
            <a:solidFill>
              <a:schemeClr val="bg2">
                <a:lumMod val="75000"/>
              </a:schemeClr>
            </a:solidFill>
          </a:endParaRPr>
        </a:p>
      </dgm:t>
    </dgm:pt>
    <dgm:pt modelId="{4BF52982-E62A-4C5E-A142-DF36ED0924B1}" type="parTrans" cxnId="{A60C50C3-FA16-4818-BE66-E332E3CB4D36}">
      <dgm:prSet/>
      <dgm:spPr/>
      <dgm:t>
        <a:bodyPr/>
        <a:lstStyle/>
        <a:p>
          <a:endParaRPr lang="en-US"/>
        </a:p>
      </dgm:t>
    </dgm:pt>
    <dgm:pt modelId="{BAF0EC17-CCAB-4B61-99A5-951EE3BEF773}" type="sibTrans" cxnId="{A60C50C3-FA16-4818-BE66-E332E3CB4D36}">
      <dgm:prSet/>
      <dgm:spPr/>
      <dgm:t>
        <a:bodyPr/>
        <a:lstStyle/>
        <a:p>
          <a:endParaRPr lang="en-US"/>
        </a:p>
      </dgm:t>
    </dgm:pt>
    <dgm:pt modelId="{B2BFDA67-E40F-4D90-A7AA-7C01408C26E4}" type="pres">
      <dgm:prSet presAssocID="{63E4B503-3727-41EF-839D-A1156152E5E3}" presName="arrowDiagram" presStyleCnt="0">
        <dgm:presLayoutVars>
          <dgm:chMax val="5"/>
          <dgm:dir/>
          <dgm:resizeHandles val="exact"/>
        </dgm:presLayoutVars>
      </dgm:prSet>
      <dgm:spPr/>
    </dgm:pt>
    <dgm:pt modelId="{412CBA65-9D9E-4D4C-95E6-AB131CFA40CD}" type="pres">
      <dgm:prSet presAssocID="{63E4B503-3727-41EF-839D-A1156152E5E3}" presName="arrow" presStyleLbl="bgShp" presStyleIdx="0" presStyleCnt="1" custScaleX="116525" custLinFactNeighborY="-1584"/>
      <dgm:spPr/>
    </dgm:pt>
    <dgm:pt modelId="{697F3375-C3C1-44B5-9D24-6D3C69BD9695}" type="pres">
      <dgm:prSet presAssocID="{63E4B503-3727-41EF-839D-A1156152E5E3}" presName="arrowDiagram3" presStyleCnt="0"/>
      <dgm:spPr/>
    </dgm:pt>
    <dgm:pt modelId="{D84964DD-8895-4BBB-B93C-1D7B00542298}" type="pres">
      <dgm:prSet presAssocID="{EDFDA3CE-A848-4806-8A75-443A7D29B74D}" presName="bullet3a" presStyleLbl="node1" presStyleIdx="0" presStyleCnt="3" custLinFactY="-35717" custLinFactNeighborX="1625" custLinFactNeighborY="-100000"/>
      <dgm:spPr>
        <a:solidFill>
          <a:srgbClr val="FFC000"/>
        </a:solidFill>
      </dgm:spPr>
    </dgm:pt>
    <dgm:pt modelId="{61430E56-EFAD-4232-B6F3-1474935B20D3}" type="pres">
      <dgm:prSet presAssocID="{EDFDA3CE-A848-4806-8A75-443A7D29B74D}" presName="textBox3a" presStyleLbl="revTx" presStyleIdx="0" presStyleCnt="3" custLinFactNeighborX="12762" custLinFactNeighborY="-48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FB30C-CFB9-4146-8D37-0F3ACDB89427}" type="pres">
      <dgm:prSet presAssocID="{07529BCA-7E94-4BE6-BE61-0EF78667B6C5}" presName="bullet3b" presStyleLbl="node1" presStyleIdx="1" presStyleCnt="3" custLinFactX="36771" custLinFactY="-29867" custLinFactNeighborX="100000" custLinFactNeighborY="-100000"/>
      <dgm:spPr>
        <a:solidFill>
          <a:srgbClr val="FF0000"/>
        </a:solidFill>
      </dgm:spPr>
    </dgm:pt>
    <dgm:pt modelId="{CF9E3398-C101-4359-A9F6-DDCF80109BD6}" type="pres">
      <dgm:prSet presAssocID="{07529BCA-7E94-4BE6-BE61-0EF78667B6C5}" presName="textBox3b" presStyleLbl="revTx" presStyleIdx="1" presStyleCnt="3" custLinFactNeighborX="29370" custLinFactNeighborY="-48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5D24C-7F82-4994-B67A-B6567186EB4B}" type="pres">
      <dgm:prSet presAssocID="{2EC006EE-CDFD-438F-A601-974FE96733AC}" presName="bullet3c" presStyleLbl="node1" presStyleIdx="2" presStyleCnt="3" custLinFactX="31306" custLinFactNeighborX="100000" custLinFactNeighborY="-45225"/>
      <dgm:spPr>
        <a:solidFill>
          <a:srgbClr val="92D050"/>
        </a:solidFill>
      </dgm:spPr>
    </dgm:pt>
    <dgm:pt modelId="{C46DEAF8-BFDE-4ABB-A159-89733217B0DB}" type="pres">
      <dgm:prSet presAssocID="{2EC006EE-CDFD-438F-A601-974FE96733AC}" presName="textBox3c" presStyleLbl="revTx" presStyleIdx="2" presStyleCnt="3" custLinFactNeighborX="39243" custLinFactNeighborY="-23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4E93E-BDCA-4980-8E02-5463C6D5A793}" srcId="{63E4B503-3727-41EF-839D-A1156152E5E3}" destId="{07529BCA-7E94-4BE6-BE61-0EF78667B6C5}" srcOrd="1" destOrd="0" parTransId="{1297EF2D-A73C-4A2F-AEC1-3AA882EF9781}" sibTransId="{3BBC990A-C7B5-495F-AE8F-01F74FEF8C7A}"/>
    <dgm:cxn modelId="{FD250513-F6C5-4ACF-B621-322831A1B1EE}" type="presOf" srcId="{63E4B503-3727-41EF-839D-A1156152E5E3}" destId="{B2BFDA67-E40F-4D90-A7AA-7C01408C26E4}" srcOrd="0" destOrd="0" presId="urn:microsoft.com/office/officeart/2005/8/layout/arrow2"/>
    <dgm:cxn modelId="{9477DA03-8BE1-4032-9990-9403DA2A1301}" type="presOf" srcId="{2EC006EE-CDFD-438F-A601-974FE96733AC}" destId="{C46DEAF8-BFDE-4ABB-A159-89733217B0DB}" srcOrd="0" destOrd="0" presId="urn:microsoft.com/office/officeart/2005/8/layout/arrow2"/>
    <dgm:cxn modelId="{2B75E012-A11E-4CCC-B890-5990488ED839}" type="presOf" srcId="{EDFDA3CE-A848-4806-8A75-443A7D29B74D}" destId="{61430E56-EFAD-4232-B6F3-1474935B20D3}" srcOrd="0" destOrd="0" presId="urn:microsoft.com/office/officeart/2005/8/layout/arrow2"/>
    <dgm:cxn modelId="{A8E9F558-D3A9-4D74-833B-1128235ADBE5}" srcId="{63E4B503-3727-41EF-839D-A1156152E5E3}" destId="{EDFDA3CE-A848-4806-8A75-443A7D29B74D}" srcOrd="0" destOrd="0" parTransId="{D32999D7-A9A1-43DC-ABC4-44599A111AE4}" sibTransId="{1F813F63-6BD9-468F-90F7-3EC18FCB844E}"/>
    <dgm:cxn modelId="{A60C50C3-FA16-4818-BE66-E332E3CB4D36}" srcId="{63E4B503-3727-41EF-839D-A1156152E5E3}" destId="{2EC006EE-CDFD-438F-A601-974FE96733AC}" srcOrd="2" destOrd="0" parTransId="{4BF52982-E62A-4C5E-A142-DF36ED0924B1}" sibTransId="{BAF0EC17-CCAB-4B61-99A5-951EE3BEF773}"/>
    <dgm:cxn modelId="{5EAB80BF-9119-4BF4-B7DB-1AE42EE2EBCE}" type="presOf" srcId="{07529BCA-7E94-4BE6-BE61-0EF78667B6C5}" destId="{CF9E3398-C101-4359-A9F6-DDCF80109BD6}" srcOrd="0" destOrd="0" presId="urn:microsoft.com/office/officeart/2005/8/layout/arrow2"/>
    <dgm:cxn modelId="{D10D45B1-A2CF-4233-AB88-8D1CD26C1837}" type="presParOf" srcId="{B2BFDA67-E40F-4D90-A7AA-7C01408C26E4}" destId="{412CBA65-9D9E-4D4C-95E6-AB131CFA40CD}" srcOrd="0" destOrd="0" presId="urn:microsoft.com/office/officeart/2005/8/layout/arrow2"/>
    <dgm:cxn modelId="{1BE384E0-57EE-495E-B8FE-3BAFC934BE3B}" type="presParOf" srcId="{B2BFDA67-E40F-4D90-A7AA-7C01408C26E4}" destId="{697F3375-C3C1-44B5-9D24-6D3C69BD9695}" srcOrd="1" destOrd="0" presId="urn:microsoft.com/office/officeart/2005/8/layout/arrow2"/>
    <dgm:cxn modelId="{FCC1B843-F647-440A-942E-3FB9D0948B2C}" type="presParOf" srcId="{697F3375-C3C1-44B5-9D24-6D3C69BD9695}" destId="{D84964DD-8895-4BBB-B93C-1D7B00542298}" srcOrd="0" destOrd="0" presId="urn:microsoft.com/office/officeart/2005/8/layout/arrow2"/>
    <dgm:cxn modelId="{0BD26CEF-4CCF-4303-BC71-9CB3415F88BA}" type="presParOf" srcId="{697F3375-C3C1-44B5-9D24-6D3C69BD9695}" destId="{61430E56-EFAD-4232-B6F3-1474935B20D3}" srcOrd="1" destOrd="0" presId="urn:microsoft.com/office/officeart/2005/8/layout/arrow2"/>
    <dgm:cxn modelId="{EC6F7284-72BC-48D3-B6D5-5BF29A7B64BA}" type="presParOf" srcId="{697F3375-C3C1-44B5-9D24-6D3C69BD9695}" destId="{1C4FB30C-CFB9-4146-8D37-0F3ACDB89427}" srcOrd="2" destOrd="0" presId="urn:microsoft.com/office/officeart/2005/8/layout/arrow2"/>
    <dgm:cxn modelId="{1E31ADD5-1ED4-426D-B63E-9AA1F7F329B2}" type="presParOf" srcId="{697F3375-C3C1-44B5-9D24-6D3C69BD9695}" destId="{CF9E3398-C101-4359-A9F6-DDCF80109BD6}" srcOrd="3" destOrd="0" presId="urn:microsoft.com/office/officeart/2005/8/layout/arrow2"/>
    <dgm:cxn modelId="{88B608AB-89C9-4522-A9FA-E07BDE7611ED}" type="presParOf" srcId="{697F3375-C3C1-44B5-9D24-6D3C69BD9695}" destId="{8535D24C-7F82-4994-B67A-B6567186EB4B}" srcOrd="4" destOrd="0" presId="urn:microsoft.com/office/officeart/2005/8/layout/arrow2"/>
    <dgm:cxn modelId="{CA89DE7D-BD5E-4DE1-8E85-3E44C1F59C9B}" type="presParOf" srcId="{697F3375-C3C1-44B5-9D24-6D3C69BD9695}" destId="{C46DEAF8-BFDE-4ABB-A159-89733217B0D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F3D4EC-9AA7-4E7B-B3BE-9DC3E759A6E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B4F878B-EA28-4688-B5CE-9AE84881267A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MORTALITY</a:t>
          </a:r>
        </a:p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0.03%</a:t>
          </a:r>
          <a:endParaRPr lang="en-US" b="1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51A1755-3740-41E7-8F77-54F722E1FA97}" type="parTrans" cxnId="{4146AB5F-02B9-41DB-B564-823C013EF38B}">
      <dgm:prSet/>
      <dgm:spPr/>
      <dgm:t>
        <a:bodyPr/>
        <a:lstStyle/>
        <a:p>
          <a:endParaRPr lang="en-US"/>
        </a:p>
      </dgm:t>
    </dgm:pt>
    <dgm:pt modelId="{A0560A2A-144C-4558-9F11-96509AD31663}" type="sibTrans" cxnId="{4146AB5F-02B9-41DB-B564-823C013EF38B}">
      <dgm:prSet/>
      <dgm:spPr/>
      <dgm:t>
        <a:bodyPr/>
        <a:lstStyle/>
        <a:p>
          <a:endParaRPr lang="en-US"/>
        </a:p>
      </dgm:t>
    </dgm:pt>
    <dgm:pt modelId="{B7220DA7-AE8E-4E72-B910-7E2ACA146D6D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Minor:</a:t>
          </a:r>
        </a:p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10.21%</a:t>
          </a:r>
          <a:endParaRPr lang="en-US" b="1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B068705-692F-414A-BF46-A5EB35E1C704}" type="parTrans" cxnId="{7160CC93-E792-4CD8-B7BE-0A882B200D22}">
      <dgm:prSet/>
      <dgm:spPr/>
      <dgm:t>
        <a:bodyPr/>
        <a:lstStyle/>
        <a:p>
          <a:endParaRPr lang="en-US"/>
        </a:p>
      </dgm:t>
    </dgm:pt>
    <dgm:pt modelId="{99DFF2E8-0712-46A5-86EE-D880CFEF73B1}" type="sibTrans" cxnId="{7160CC93-E792-4CD8-B7BE-0A882B200D22}">
      <dgm:prSet/>
      <dgm:spPr/>
      <dgm:t>
        <a:bodyPr/>
        <a:lstStyle/>
        <a:p>
          <a:endParaRPr lang="en-US"/>
        </a:p>
      </dgm:t>
    </dgm:pt>
    <dgm:pt modelId="{EF879212-2DC9-4BE4-971A-92F7CA75A6D1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Major:  </a:t>
          </a:r>
        </a:p>
        <a:p>
          <a:r>
            <a:rPr lang="en-US" b="1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0.52%</a:t>
          </a:r>
          <a:endParaRPr lang="en-US" b="1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A00DAB63-644C-4846-B906-BF8DE577D855}" type="parTrans" cxnId="{79304A15-0E4B-4677-8C16-7ADD0B4AD16C}">
      <dgm:prSet/>
      <dgm:spPr/>
      <dgm:t>
        <a:bodyPr/>
        <a:lstStyle/>
        <a:p>
          <a:endParaRPr lang="en-US"/>
        </a:p>
      </dgm:t>
    </dgm:pt>
    <dgm:pt modelId="{733D951C-ED5A-4694-836D-EE6C9710FF84}" type="sibTrans" cxnId="{79304A15-0E4B-4677-8C16-7ADD0B4AD16C}">
      <dgm:prSet/>
      <dgm:spPr/>
      <dgm:t>
        <a:bodyPr/>
        <a:lstStyle/>
        <a:p>
          <a:endParaRPr lang="en-US"/>
        </a:p>
      </dgm:t>
    </dgm:pt>
    <dgm:pt modelId="{08791E1D-08AA-487A-BCAB-7AF9A3624F9F}" type="pres">
      <dgm:prSet presAssocID="{85F3D4EC-9AA7-4E7B-B3BE-9DC3E759A6EC}" presName="arrowDiagram" presStyleCnt="0">
        <dgm:presLayoutVars>
          <dgm:chMax val="5"/>
          <dgm:dir/>
          <dgm:resizeHandles val="exact"/>
        </dgm:presLayoutVars>
      </dgm:prSet>
      <dgm:spPr/>
    </dgm:pt>
    <dgm:pt modelId="{DDCE073D-9302-4C43-AA89-29E7B6286AED}" type="pres">
      <dgm:prSet presAssocID="{85F3D4EC-9AA7-4E7B-B3BE-9DC3E759A6EC}" presName="arrow" presStyleLbl="bgShp" presStyleIdx="0" presStyleCnt="1" custFlipVert="1" custScaleX="100000" custScaleY="106667" custLinFactNeighborX="-1167" custLinFactNeighborY="3722"/>
      <dgm:spPr>
        <a:solidFill>
          <a:schemeClr val="accent4">
            <a:lumMod val="60000"/>
            <a:lumOff val="40000"/>
          </a:schemeClr>
        </a:solidFill>
      </dgm:spPr>
    </dgm:pt>
    <dgm:pt modelId="{9CD06CED-4312-4E19-896B-ED4EF6DCA9E1}" type="pres">
      <dgm:prSet presAssocID="{85F3D4EC-9AA7-4E7B-B3BE-9DC3E759A6EC}" presName="arrowDiagram3" presStyleCnt="0"/>
      <dgm:spPr/>
    </dgm:pt>
    <dgm:pt modelId="{4D616007-1CF6-470C-AAD6-A626C85018E8}" type="pres">
      <dgm:prSet presAssocID="{B7220DA7-AE8E-4E72-B910-7E2ACA146D6D}" presName="bullet3a" presStyleLbl="node1" presStyleIdx="0" presStyleCnt="3" custLinFactX="-29233" custLinFactY="-789030" custLinFactNeighborX="-100000" custLinFactNeighborY="-800000"/>
      <dgm:spPr/>
    </dgm:pt>
    <dgm:pt modelId="{312875BD-684E-4D59-A9BF-89E5813E2228}" type="pres">
      <dgm:prSet presAssocID="{B7220DA7-AE8E-4E72-B910-7E2ACA146D6D}" presName="textBox3a" presStyleLbl="revTx" presStyleIdx="0" presStyleCnt="3" custLinFactY="-100000" custLinFactNeighborX="43" custLinFactNeighborY="-154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A7A20-F3F7-49AC-92FC-4D82803C9D2D}" type="pres">
      <dgm:prSet presAssocID="{EF879212-2DC9-4BE4-971A-92F7CA75A6D1}" presName="bullet3b" presStyleLbl="node1" presStyleIdx="1" presStyleCnt="3" custLinFactY="-100000" custLinFactNeighborX="61218" custLinFactNeighborY="-188962"/>
      <dgm:spPr/>
    </dgm:pt>
    <dgm:pt modelId="{7E336DC9-FBB1-4DCE-9993-8CF8BE0DAB58}" type="pres">
      <dgm:prSet presAssocID="{EF879212-2DC9-4BE4-971A-92F7CA75A6D1}" presName="textBox3b" presStyleLbl="revTx" presStyleIdx="1" presStyleCnt="3" custLinFactNeighborX="26520" custLinFactNeighborY="-50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08959-40AE-43A8-A11B-5255E62F58E0}" type="pres">
      <dgm:prSet presAssocID="{DB4F878B-EA28-4688-B5CE-9AE84881267A}" presName="bullet3c" presStyleLbl="node1" presStyleIdx="2" presStyleCnt="3" custLinFactY="13992" custLinFactNeighborX="14801" custLinFactNeighborY="100000"/>
      <dgm:spPr/>
    </dgm:pt>
    <dgm:pt modelId="{CE2EBADB-3517-48BF-9313-D0B96F41AE28}" type="pres">
      <dgm:prSet presAssocID="{DB4F878B-EA28-4688-B5CE-9AE84881267A}" presName="textBox3c" presStyleLbl="revTx" presStyleIdx="2" presStyleCnt="3" custScaleX="130527" custScaleY="74039" custLinFactNeighborX="25189" custLinFactNeighborY="-1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134BCD-CE27-4981-9BEA-D64D06F27453}" type="presOf" srcId="{DB4F878B-EA28-4688-B5CE-9AE84881267A}" destId="{CE2EBADB-3517-48BF-9313-D0B96F41AE28}" srcOrd="0" destOrd="0" presId="urn:microsoft.com/office/officeart/2005/8/layout/arrow2"/>
    <dgm:cxn modelId="{952B9287-E5A9-45F3-A82E-99C301BC39C7}" type="presOf" srcId="{85F3D4EC-9AA7-4E7B-B3BE-9DC3E759A6EC}" destId="{08791E1D-08AA-487A-BCAB-7AF9A3624F9F}" srcOrd="0" destOrd="0" presId="urn:microsoft.com/office/officeart/2005/8/layout/arrow2"/>
    <dgm:cxn modelId="{7160CC93-E792-4CD8-B7BE-0A882B200D22}" srcId="{85F3D4EC-9AA7-4E7B-B3BE-9DC3E759A6EC}" destId="{B7220DA7-AE8E-4E72-B910-7E2ACA146D6D}" srcOrd="0" destOrd="0" parTransId="{6B068705-692F-414A-BF46-A5EB35E1C704}" sibTransId="{99DFF2E8-0712-46A5-86EE-D880CFEF73B1}"/>
    <dgm:cxn modelId="{45239D1F-82D3-46E6-A913-891612767FB9}" type="presOf" srcId="{EF879212-2DC9-4BE4-971A-92F7CA75A6D1}" destId="{7E336DC9-FBB1-4DCE-9993-8CF8BE0DAB58}" srcOrd="0" destOrd="0" presId="urn:microsoft.com/office/officeart/2005/8/layout/arrow2"/>
    <dgm:cxn modelId="{79304A15-0E4B-4677-8C16-7ADD0B4AD16C}" srcId="{85F3D4EC-9AA7-4E7B-B3BE-9DC3E759A6EC}" destId="{EF879212-2DC9-4BE4-971A-92F7CA75A6D1}" srcOrd="1" destOrd="0" parTransId="{A00DAB63-644C-4846-B906-BF8DE577D855}" sibTransId="{733D951C-ED5A-4694-836D-EE6C9710FF84}"/>
    <dgm:cxn modelId="{0FE7EAFF-70C2-4F70-9C58-42072CDAA200}" type="presOf" srcId="{B7220DA7-AE8E-4E72-B910-7E2ACA146D6D}" destId="{312875BD-684E-4D59-A9BF-89E5813E2228}" srcOrd="0" destOrd="0" presId="urn:microsoft.com/office/officeart/2005/8/layout/arrow2"/>
    <dgm:cxn modelId="{4146AB5F-02B9-41DB-B564-823C013EF38B}" srcId="{85F3D4EC-9AA7-4E7B-B3BE-9DC3E759A6EC}" destId="{DB4F878B-EA28-4688-B5CE-9AE84881267A}" srcOrd="2" destOrd="0" parTransId="{E51A1755-3740-41E7-8F77-54F722E1FA97}" sibTransId="{A0560A2A-144C-4558-9F11-96509AD31663}"/>
    <dgm:cxn modelId="{C8D4D39B-0EFE-4B13-8454-18732BF590DF}" type="presParOf" srcId="{08791E1D-08AA-487A-BCAB-7AF9A3624F9F}" destId="{DDCE073D-9302-4C43-AA89-29E7B6286AED}" srcOrd="0" destOrd="0" presId="urn:microsoft.com/office/officeart/2005/8/layout/arrow2"/>
    <dgm:cxn modelId="{369492CE-E0CE-4A76-A4A4-E8CA299F7C93}" type="presParOf" srcId="{08791E1D-08AA-487A-BCAB-7AF9A3624F9F}" destId="{9CD06CED-4312-4E19-896B-ED4EF6DCA9E1}" srcOrd="1" destOrd="0" presId="urn:microsoft.com/office/officeart/2005/8/layout/arrow2"/>
    <dgm:cxn modelId="{10CD606A-E402-41E9-B83F-0636699E4D4B}" type="presParOf" srcId="{9CD06CED-4312-4E19-896B-ED4EF6DCA9E1}" destId="{4D616007-1CF6-470C-AAD6-A626C85018E8}" srcOrd="0" destOrd="0" presId="urn:microsoft.com/office/officeart/2005/8/layout/arrow2"/>
    <dgm:cxn modelId="{C0C5B612-558D-47C2-B6BA-A2DCC409F08A}" type="presParOf" srcId="{9CD06CED-4312-4E19-896B-ED4EF6DCA9E1}" destId="{312875BD-684E-4D59-A9BF-89E5813E2228}" srcOrd="1" destOrd="0" presId="urn:microsoft.com/office/officeart/2005/8/layout/arrow2"/>
    <dgm:cxn modelId="{C7ED9341-C8D6-46EE-B592-59F3E0A9B37E}" type="presParOf" srcId="{9CD06CED-4312-4E19-896B-ED4EF6DCA9E1}" destId="{04CA7A20-F3F7-49AC-92FC-4D82803C9D2D}" srcOrd="2" destOrd="0" presId="urn:microsoft.com/office/officeart/2005/8/layout/arrow2"/>
    <dgm:cxn modelId="{43D1DCE2-5423-4335-97D0-580F2726E714}" type="presParOf" srcId="{9CD06CED-4312-4E19-896B-ED4EF6DCA9E1}" destId="{7E336DC9-FBB1-4DCE-9993-8CF8BE0DAB58}" srcOrd="3" destOrd="0" presId="urn:microsoft.com/office/officeart/2005/8/layout/arrow2"/>
    <dgm:cxn modelId="{5C5BAF9E-01FC-4B51-9F74-4C0DD1F0E5CC}" type="presParOf" srcId="{9CD06CED-4312-4E19-896B-ED4EF6DCA9E1}" destId="{97008959-40AE-43A8-A11B-5255E62F58E0}" srcOrd="4" destOrd="0" presId="urn:microsoft.com/office/officeart/2005/8/layout/arrow2"/>
    <dgm:cxn modelId="{B42DD330-767D-49CF-A61A-70ABB34C9D5F}" type="presParOf" srcId="{9CD06CED-4312-4E19-896B-ED4EF6DCA9E1}" destId="{CE2EBADB-3517-48BF-9313-D0B96F41AE2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B4D25-AB88-473D-882D-070C1571F5D8}">
      <dsp:nvSpPr>
        <dsp:cNvPr id="0" name=""/>
        <dsp:cNvSpPr/>
      </dsp:nvSpPr>
      <dsp:spPr>
        <a:xfrm>
          <a:off x="0" y="0"/>
          <a:ext cx="9099438" cy="1275103"/>
        </a:xfrm>
        <a:prstGeom prst="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A819D-BEAF-4FA3-8B48-76E07F122BA5}">
      <dsp:nvSpPr>
        <dsp:cNvPr id="0" name=""/>
        <dsp:cNvSpPr/>
      </dsp:nvSpPr>
      <dsp:spPr>
        <a:xfrm>
          <a:off x="7301845" y="318556"/>
          <a:ext cx="1388464" cy="6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2"/>
              </a:solidFill>
            </a:rPr>
            <a:t>2013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7301845" y="318556"/>
        <a:ext cx="1388464" cy="637113"/>
      </dsp:txXfrm>
    </dsp:sp>
    <dsp:sp modelId="{727BCBE6-17CB-4568-B5F2-499540AD4BB7}">
      <dsp:nvSpPr>
        <dsp:cNvPr id="0" name=""/>
        <dsp:cNvSpPr/>
      </dsp:nvSpPr>
      <dsp:spPr>
        <a:xfrm>
          <a:off x="5749875" y="318556"/>
          <a:ext cx="1388464" cy="6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2"/>
              </a:solidFill>
            </a:rPr>
            <a:t>2012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5749875" y="318556"/>
        <a:ext cx="1388464" cy="637113"/>
      </dsp:txXfrm>
    </dsp:sp>
    <dsp:sp modelId="{9C3412BD-FC33-4D58-A6E1-4B6154B3D00B}">
      <dsp:nvSpPr>
        <dsp:cNvPr id="0" name=""/>
        <dsp:cNvSpPr/>
      </dsp:nvSpPr>
      <dsp:spPr>
        <a:xfrm>
          <a:off x="3813717" y="288208"/>
          <a:ext cx="1388464" cy="6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2"/>
              </a:solidFill>
            </a:rPr>
            <a:t>2011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3813717" y="288208"/>
        <a:ext cx="1388464" cy="637113"/>
      </dsp:txXfrm>
    </dsp:sp>
    <dsp:sp modelId="{59A57B05-EE6C-46AF-898A-63A1006AF09F}">
      <dsp:nvSpPr>
        <dsp:cNvPr id="0" name=""/>
        <dsp:cNvSpPr/>
      </dsp:nvSpPr>
      <dsp:spPr>
        <a:xfrm>
          <a:off x="1795502" y="318556"/>
          <a:ext cx="1388464" cy="6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2"/>
              </a:solidFill>
            </a:rPr>
            <a:t>2010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1795502" y="318556"/>
        <a:ext cx="1388464" cy="637113"/>
      </dsp:txXfrm>
    </dsp:sp>
    <dsp:sp modelId="{992B21E8-31C4-45B8-B2D5-D081EA7ACB30}">
      <dsp:nvSpPr>
        <dsp:cNvPr id="0" name=""/>
        <dsp:cNvSpPr/>
      </dsp:nvSpPr>
      <dsp:spPr>
        <a:xfrm>
          <a:off x="127276" y="318556"/>
          <a:ext cx="1388464" cy="637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0" rIns="0" bIns="2540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2"/>
              </a:solidFill>
            </a:rPr>
            <a:t>2009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127276" y="318556"/>
        <a:ext cx="1388464" cy="637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BA65-9D9E-4D4C-95E6-AB131CFA40CD}">
      <dsp:nvSpPr>
        <dsp:cNvPr id="0" name=""/>
        <dsp:cNvSpPr/>
      </dsp:nvSpPr>
      <dsp:spPr>
        <a:xfrm>
          <a:off x="-216243" y="0"/>
          <a:ext cx="8966887" cy="48095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964DD-8895-4BBB-B93C-1D7B00542298}">
      <dsp:nvSpPr>
        <dsp:cNvPr id="0" name=""/>
        <dsp:cNvSpPr/>
      </dsp:nvSpPr>
      <dsp:spPr>
        <a:xfrm>
          <a:off x="1400123" y="3047999"/>
          <a:ext cx="200076" cy="20007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30E56-EFAD-4232-B6F3-1474935B20D3}">
      <dsp:nvSpPr>
        <dsp:cNvPr id="0" name=""/>
        <dsp:cNvSpPr/>
      </dsp:nvSpPr>
      <dsp:spPr>
        <a:xfrm>
          <a:off x="1725732" y="2743196"/>
          <a:ext cx="1792992" cy="13899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016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2">
                  <a:lumMod val="75000"/>
                </a:schemeClr>
              </a:solidFill>
            </a:rPr>
            <a:t>That was then… </a:t>
          </a:r>
          <a:endParaRPr lang="en-US" sz="35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1725732" y="2743196"/>
        <a:ext cx="1792992" cy="1389954"/>
      </dsp:txXfrm>
    </dsp:sp>
    <dsp:sp modelId="{1C4FB30C-CFB9-4146-8D37-0F3ACDB89427}">
      <dsp:nvSpPr>
        <dsp:cNvPr id="0" name=""/>
        <dsp:cNvSpPr/>
      </dsp:nvSpPr>
      <dsp:spPr>
        <a:xfrm>
          <a:off x="3657600" y="1542608"/>
          <a:ext cx="361676" cy="36167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3398-C101-4359-A9F6-DDCF80109BD6}">
      <dsp:nvSpPr>
        <dsp:cNvPr id="0" name=""/>
        <dsp:cNvSpPr/>
      </dsp:nvSpPr>
      <dsp:spPr>
        <a:xfrm>
          <a:off x="3886192" y="914387"/>
          <a:ext cx="1846859" cy="2616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645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2">
                  <a:lumMod val="75000"/>
                </a:schemeClr>
              </a:solidFill>
            </a:rPr>
            <a:t>This is now…</a:t>
          </a:r>
          <a:endParaRPr lang="en-US" sz="35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3886192" y="914387"/>
        <a:ext cx="1846859" cy="2616384"/>
      </dsp:txXfrm>
    </dsp:sp>
    <dsp:sp modelId="{8535D24C-7F82-4994-B67A-B6567186EB4B}">
      <dsp:nvSpPr>
        <dsp:cNvPr id="0" name=""/>
        <dsp:cNvSpPr/>
      </dsp:nvSpPr>
      <dsp:spPr>
        <a:xfrm>
          <a:off x="5943601" y="990599"/>
          <a:ext cx="500191" cy="500191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EAF8-BFDE-4ABB-A159-89733217B0DB}">
      <dsp:nvSpPr>
        <dsp:cNvPr id="0" name=""/>
        <dsp:cNvSpPr/>
      </dsp:nvSpPr>
      <dsp:spPr>
        <a:xfrm>
          <a:off x="6261679" y="685802"/>
          <a:ext cx="1846859" cy="334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041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bg2">
                  <a:lumMod val="75000"/>
                </a:schemeClr>
              </a:solidFill>
            </a:rPr>
            <a:t>Here is our future…</a:t>
          </a:r>
          <a:endParaRPr lang="en-US" sz="3500" b="1" kern="1200" dirty="0">
            <a:solidFill>
              <a:schemeClr val="bg2">
                <a:lumMod val="75000"/>
              </a:schemeClr>
            </a:solidFill>
          </a:endParaRPr>
        </a:p>
      </dsp:txBody>
      <dsp:txXfrm>
        <a:off x="6261679" y="685802"/>
        <a:ext cx="1846859" cy="3342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E073D-9302-4C43-AA89-29E7B6286AED}">
      <dsp:nvSpPr>
        <dsp:cNvPr id="0" name=""/>
        <dsp:cNvSpPr/>
      </dsp:nvSpPr>
      <dsp:spPr>
        <a:xfrm flipV="1">
          <a:off x="0" y="-10451"/>
          <a:ext cx="6526809" cy="435121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16007-1CF6-470C-AAD6-A626C85018E8}">
      <dsp:nvSpPr>
        <dsp:cNvPr id="0" name=""/>
        <dsp:cNvSpPr/>
      </dsp:nvSpPr>
      <dsp:spPr>
        <a:xfrm>
          <a:off x="609600" y="244495"/>
          <a:ext cx="169697" cy="169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875BD-684E-4D59-A9BF-89E5813E2228}">
      <dsp:nvSpPr>
        <dsp:cNvPr id="0" name=""/>
        <dsp:cNvSpPr/>
      </dsp:nvSpPr>
      <dsp:spPr>
        <a:xfrm>
          <a:off x="914407" y="23033"/>
          <a:ext cx="1520746" cy="117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9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Minor: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10.21%</a:t>
          </a:r>
          <a:endParaRPr lang="en-US" sz="2900" b="1" kern="1200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914407" y="23033"/>
        <a:ext cx="1520746" cy="1178904"/>
      </dsp:txXfrm>
    </dsp:sp>
    <dsp:sp modelId="{04CA7A20-F3F7-49AC-92FC-4D82803C9D2D}">
      <dsp:nvSpPr>
        <dsp:cNvPr id="0" name=""/>
        <dsp:cNvSpPr/>
      </dsp:nvSpPr>
      <dsp:spPr>
        <a:xfrm>
          <a:off x="2514599" y="945870"/>
          <a:ext cx="306760" cy="306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336DC9-FBB1-4DCE-9993-8CF8BE0DAB58}">
      <dsp:nvSpPr>
        <dsp:cNvPr id="0" name=""/>
        <dsp:cNvSpPr/>
      </dsp:nvSpPr>
      <dsp:spPr>
        <a:xfrm>
          <a:off x="2895605" y="854099"/>
          <a:ext cx="1566434" cy="2219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46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Major: 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0.52%</a:t>
          </a:r>
          <a:endParaRPr lang="en-US" sz="2900" b="1" kern="1200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2895605" y="854099"/>
        <a:ext cx="1566434" cy="2219115"/>
      </dsp:txXfrm>
    </dsp:sp>
    <dsp:sp modelId="{97008959-40AE-43A8-A11B-5255E62F58E0}">
      <dsp:nvSpPr>
        <dsp:cNvPr id="0" name=""/>
        <dsp:cNvSpPr/>
      </dsp:nvSpPr>
      <dsp:spPr>
        <a:xfrm>
          <a:off x="4190998" y="1641184"/>
          <a:ext cx="424242" cy="424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EBADB-3517-48BF-9313-D0B96F41AE28}">
      <dsp:nvSpPr>
        <dsp:cNvPr id="0" name=""/>
        <dsp:cNvSpPr/>
      </dsp:nvSpPr>
      <dsp:spPr>
        <a:xfrm>
          <a:off x="4482189" y="1387493"/>
          <a:ext cx="2044619" cy="2099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7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MORTALITY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baseline="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0.03%</a:t>
          </a:r>
          <a:endParaRPr lang="en-US" sz="2900" b="1" kern="1200" baseline="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4482189" y="1387493"/>
        <a:ext cx="2044619" cy="209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73715-CE94-4E27-97E3-9EF58A9AE2F7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D067E-A9DF-435C-8BCB-BCCA2778E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208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675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5935-209B-4E15-9527-1FFA993F2102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4D5F-DAA0-47F9-977F-E9C3E657B645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7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22CB3-FBE2-40C8-B4E9-69E2B3DCA83C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1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A1DA-145B-47B7-A81B-B8C4C33658A0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D810-A78E-42BD-9221-DAAAA54AA8CD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48CD-72A1-49E9-81D3-82297A59B3F1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2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3BB3-B924-4583-ADA6-74A0CF483DDC}" type="datetime1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B371-9EFE-4FDA-8943-607694FF37D0}" type="datetime1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76F5-91EF-4F5C-8F04-8877557728C8}" type="datetime1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F8EA-1F74-4C94-B1C3-9EA9A78445E1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408D-1EDB-408C-B7A6-4E2361EF2770}" type="datetime1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D926B-5DB0-4D1E-81B7-7B223CD26A7E}" type="datetime1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DC6D-674C-4F24-8D84-9F84E3FEB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2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ihq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.dutton@asahq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7450" y="645427"/>
            <a:ext cx="6324600" cy="56323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86216" y="457200"/>
            <a:ext cx="11477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72995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©2013 AQI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" y="81339"/>
            <a:ext cx="2286000" cy="502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2370" y="674107"/>
            <a:ext cx="1905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Discover What Many Other Practices Already Know</a:t>
            </a:r>
          </a:p>
          <a:p>
            <a:endParaRPr lang="en-US" i="1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FFFF"/>
                </a:solidFill>
              </a:rPr>
              <a:t>Help</a:t>
            </a:r>
            <a:r>
              <a:rPr lang="en-US" sz="1600" dirty="0" smtClean="0">
                <a:solidFill>
                  <a:srgbClr val="FFFFFF"/>
                </a:solidFill>
              </a:rPr>
              <a:t> to IMPROVE patient’s quality of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FFFF"/>
                </a:solidFill>
              </a:rPr>
              <a:t>Help </a:t>
            </a:r>
            <a:r>
              <a:rPr lang="en-US" sz="1600" dirty="0" smtClean="0">
                <a:solidFill>
                  <a:srgbClr val="FFFFFF"/>
                </a:solidFill>
              </a:rPr>
              <a:t>to LOWER Anesthesia mortality 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i="1" dirty="0" smtClean="0">
                <a:solidFill>
                  <a:srgbClr val="FFFFFF"/>
                </a:solidFill>
              </a:rPr>
              <a:t>Help </a:t>
            </a:r>
            <a:r>
              <a:rPr lang="en-US" sz="1600" dirty="0" smtClean="0">
                <a:solidFill>
                  <a:srgbClr val="FFFFFF"/>
                </a:solidFill>
              </a:rPr>
              <a:t>to LOWER Anesthesia Incidents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990599"/>
            <a:ext cx="6019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Fifty Facts In </a:t>
            </a:r>
          </a:p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50 Minutes: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5240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3508761"/>
            <a:ext cx="46482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An Update From AQI</a:t>
            </a:r>
          </a:p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Richard P. Dutton, </a:t>
            </a:r>
            <a:r>
              <a:rPr lang="en-US" sz="2400" dirty="0" smtClean="0">
                <a:solidFill>
                  <a:srgbClr val="FFFFFF"/>
                </a:solidFill>
              </a:rPr>
              <a:t>M.D. M.B.A.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Executive Director</a:t>
            </a:r>
          </a:p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Administrative data		13m cases</a:t>
            </a:r>
          </a:p>
          <a:p>
            <a:endParaRPr lang="en-US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Outcomes data			2m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AIMS data				1m</a:t>
            </a:r>
          </a:p>
          <a:p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Hospital EHR  data		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soon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9079" y="533400"/>
            <a:ext cx="6517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 NACOR Collects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4" descr="https://blackboard.dartmouth.edu/bbcswebdav/pid-1869940-dt-content-rid-1542419_1/xid-1542419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8" y="1133879"/>
            <a:ext cx="7716634" cy="478074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3001" y="76200"/>
            <a:ext cx="7018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# of Cases in Each State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0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i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4" y="152400"/>
            <a:ext cx="7964266" cy="4849866"/>
          </a:xfrm>
          <a:prstGeom prst="rect">
            <a:avLst/>
          </a:prstGeom>
          <a:gradFill>
            <a:gsLst>
              <a:gs pos="50000">
                <a:schemeClr val="bg2">
                  <a:tint val="80000"/>
                  <a:satMod val="250000"/>
                </a:schemeClr>
              </a:gs>
              <a:gs pos="76000">
                <a:schemeClr val="bg2">
                  <a:tint val="90000"/>
                  <a:shade val="90000"/>
                  <a:satMod val="200000"/>
                </a:schemeClr>
              </a:gs>
              <a:gs pos="92000">
                <a:schemeClr val="bg2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  <a:extLst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982048"/>
              </p:ext>
            </p:extLst>
          </p:nvPr>
        </p:nvGraphicFramePr>
        <p:xfrm>
          <a:off x="2286000" y="5257800"/>
          <a:ext cx="57912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8240"/>
                <a:gridCol w="1158240"/>
                <a:gridCol w="1158240"/>
                <a:gridCol w="1158240"/>
                <a:gridCol w="1158240"/>
              </a:tblGrid>
              <a:tr h="2895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u="none" strike="noStrike" dirty="0">
                          <a:effectLst/>
                        </a:rPr>
                        <a:t>Year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u="none" strike="noStrike" dirty="0">
                          <a:effectLst/>
                        </a:rPr>
                        <a:t>Practices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u="none" strike="noStrike" dirty="0">
                          <a:effectLst/>
                        </a:rPr>
                        <a:t>Facilities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u="none" strike="noStrike" dirty="0">
                          <a:effectLst/>
                        </a:rPr>
                        <a:t>Providers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u="none" strike="noStrike" dirty="0">
                          <a:effectLst/>
                        </a:rPr>
                        <a:t>Cases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2010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86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666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336,469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2011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40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386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2,575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 dirty="0">
                          <a:effectLst/>
                        </a:rPr>
                        <a:t>2,005,367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2012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93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773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6,551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 dirty="0">
                          <a:effectLst/>
                        </a:rPr>
                        <a:t>7,144,753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</a:tr>
              <a:tr h="2895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2013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 dirty="0">
                          <a:effectLst/>
                        </a:rPr>
                        <a:t>165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1,362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>
                          <a:effectLst/>
                        </a:rPr>
                        <a:t>13,653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u="none" strike="noStrike" dirty="0">
                          <a:effectLst/>
                        </a:rPr>
                        <a:t>12,285,543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065" marR="12065" marT="12065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31 anesthesiologists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32 nurse anesthetists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Working in 7 facilities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Doing 30,600 cases per year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041" y="381000"/>
            <a:ext cx="684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“Average” Practice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11% of practices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25% of anesthesiologists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15% of cases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Large private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Medium private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Small private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04800"/>
            <a:ext cx="381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Practice Size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2682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University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University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14% </a:t>
            </a:r>
            <a:r>
              <a:rPr lang="en-US" dirty="0">
                <a:solidFill>
                  <a:srgbClr val="FFFFFF"/>
                </a:solidFill>
              </a:rPr>
              <a:t>of practices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29% </a:t>
            </a:r>
            <a:r>
              <a:rPr lang="en-US" dirty="0">
                <a:solidFill>
                  <a:srgbClr val="FFFFFF"/>
                </a:solidFill>
              </a:rPr>
              <a:t>of anesthesiologists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31%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cases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Medium private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Small private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304800"/>
            <a:ext cx="381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Practice Size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3248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Large Private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89" y="1550949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University: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Large private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38% </a:t>
            </a:r>
            <a:r>
              <a:rPr lang="en-US" dirty="0">
                <a:solidFill>
                  <a:srgbClr val="FFFFFF"/>
                </a:solidFill>
              </a:rPr>
              <a:t>of practices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31% </a:t>
            </a:r>
            <a:r>
              <a:rPr lang="en-US" dirty="0">
                <a:solidFill>
                  <a:srgbClr val="FFFFFF"/>
                </a:solidFill>
              </a:rPr>
              <a:t>of anesthesiologists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39%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cases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Small private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301752"/>
            <a:ext cx="381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Practice Size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790" y="2686431"/>
            <a:ext cx="3691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Medium private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University: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Large private</a:t>
            </a:r>
          </a:p>
          <a:p>
            <a:r>
              <a:rPr lang="en-US" sz="3200" dirty="0" smtClean="0">
                <a:solidFill>
                  <a:srgbClr val="FFFFFF"/>
                </a:solidFill>
              </a:rPr>
              <a:t>Medium private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36% </a:t>
            </a:r>
            <a:r>
              <a:rPr lang="en-US" dirty="0">
                <a:solidFill>
                  <a:srgbClr val="FFFFFF"/>
                </a:solidFill>
              </a:rPr>
              <a:t>of practices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10% </a:t>
            </a:r>
            <a:r>
              <a:rPr lang="en-US" dirty="0">
                <a:solidFill>
                  <a:srgbClr val="FFFFFF"/>
                </a:solidFill>
              </a:rPr>
              <a:t>of anesthesiologists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14% </a:t>
            </a:r>
            <a:r>
              <a:rPr lang="en-US" dirty="0">
                <a:solidFill>
                  <a:srgbClr val="FFFFFF"/>
                </a:solidFill>
              </a:rPr>
              <a:t>of </a:t>
            </a:r>
            <a:r>
              <a:rPr lang="en-US" dirty="0" smtClean="0">
                <a:solidFill>
                  <a:srgbClr val="FFFFFF"/>
                </a:solidFill>
              </a:rPr>
              <a:t>cases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89" y="3259722"/>
            <a:ext cx="32854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Small private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304800"/>
            <a:ext cx="3813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Practice Size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0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567808"/>
              </p:ext>
            </p:extLst>
          </p:nvPr>
        </p:nvGraphicFramePr>
        <p:xfrm>
          <a:off x="862412" y="609600"/>
          <a:ext cx="7367188" cy="5000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57429"/>
              </p:ext>
            </p:extLst>
          </p:nvPr>
        </p:nvGraphicFramePr>
        <p:xfrm>
          <a:off x="859536" y="612648"/>
          <a:ext cx="7370064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" y="81339"/>
            <a:ext cx="2286000" cy="502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705" y="685800"/>
            <a:ext cx="632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TODAY IS MEANT TO: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251" y="1752600"/>
            <a:ext cx="64417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Provide the history and purpose of AQI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Give an update on AQI progress and future goals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Educate professional anesthesiologists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956661"/>
              </p:ext>
            </p:extLst>
          </p:nvPr>
        </p:nvGraphicFramePr>
        <p:xfrm>
          <a:off x="859536" y="612648"/>
          <a:ext cx="7370064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9i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457200"/>
            <a:ext cx="8823488" cy="5181600"/>
          </a:xfrm>
          <a:prstGeom prst="rect">
            <a:avLst/>
          </a:prstGeom>
          <a:noFill/>
          <a:effectLst>
            <a:glow rad="228600">
              <a:schemeClr val="accent1">
                <a:lumMod val="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i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457200"/>
            <a:ext cx="8833104" cy="538708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900282"/>
              </p:ext>
            </p:extLst>
          </p:nvPr>
        </p:nvGraphicFramePr>
        <p:xfrm>
          <a:off x="859536" y="612648"/>
          <a:ext cx="7370064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939538"/>
              </p:ext>
            </p:extLst>
          </p:nvPr>
        </p:nvGraphicFramePr>
        <p:xfrm>
          <a:off x="859536" y="612648"/>
          <a:ext cx="7370064" cy="500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i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476941"/>
          </a:xfrm>
          <a:prstGeom prst="rect">
            <a:avLst/>
          </a:prstGeom>
          <a:noFill/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3iT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1"/>
            <a:ext cx="8823960" cy="5091727"/>
          </a:xfrm>
          <a:prstGeom prst="rect">
            <a:avLst/>
          </a:prstGeom>
          <a:noFill/>
          <a:effectLst>
            <a:glow rad="228600">
              <a:schemeClr val="tx2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11241040"/>
              </p:ext>
            </p:extLst>
          </p:nvPr>
        </p:nvGraphicFramePr>
        <p:xfrm>
          <a:off x="740664" y="1133856"/>
          <a:ext cx="7717536" cy="47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81802" y="228600"/>
            <a:ext cx="898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Anesthesiology Subspecialties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iT20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noFill/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6iT1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noFill/>
          <a:effectLst>
            <a:glow rad="228600">
              <a:schemeClr val="bg2">
                <a:lumMod val="20000"/>
                <a:lumOff val="8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935480"/>
            <a:ext cx="8153400" cy="1950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$2,700,000,000,000 in 2011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Grew 4% from 2010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18% of G.D.P.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Equal to the economy of France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Documents and Settings\l.mueller\Local Settings\Temporary Internet Files\Content.IE5\2YVA2KQU\MP90033723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31" y="1935480"/>
            <a:ext cx="3379497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.mueller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6408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6839" y="4629777"/>
            <a:ext cx="56378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+mn-lt"/>
              </a:rPr>
              <a:t>Almost twice the $/GDP as Norway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+mn-lt"/>
              </a:rPr>
              <a:t>1/3 ($850B) goes to Hospitals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1/4 ($750B) wasted, per the IOM</a:t>
            </a: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5545" y="381000"/>
            <a:ext cx="653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US Cost of Healthcare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3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gradFill>
            <a:gsLst>
              <a:gs pos="15841">
                <a:srgbClr val="6E94C9"/>
              </a:gs>
              <a:gs pos="28750">
                <a:srgbClr val="91AED9"/>
              </a:gs>
              <a:gs pos="0">
                <a:srgbClr val="7C9FCF">
                  <a:lumMod val="75000"/>
                </a:srgbClr>
              </a:gs>
              <a:gs pos="50000">
                <a:srgbClr val="7C9FCF">
                  <a:tint val="44500"/>
                  <a:satMod val="160000"/>
                </a:srgbClr>
              </a:gs>
              <a:gs pos="100000">
                <a:srgbClr val="7C9FCF">
                  <a:tint val="23500"/>
                  <a:satMod val="160000"/>
                </a:srgbClr>
              </a:gs>
            </a:gsLst>
            <a:lin ang="16200000" scaled="1"/>
          </a:gradFill>
          <a:ln>
            <a:noFill/>
          </a:ln>
          <a:effectLst>
            <a:glow rad="127000">
              <a:schemeClr val="accent4">
                <a:lumMod val="60000"/>
                <a:lumOff val="40000"/>
              </a:schemeClr>
            </a:glow>
          </a:effectLst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 descr="228i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457200"/>
            <a:ext cx="8823960" cy="5334286"/>
          </a:xfrm>
          <a:prstGeom prst="rect">
            <a:avLst/>
          </a:prstGeom>
          <a:noFill/>
          <a:effectLst>
            <a:glow rad="228600">
              <a:schemeClr val="accent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2922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0824" y="457200"/>
            <a:ext cx="626017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Mean Case Time by Practice -- Cataract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i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579869" cy="5184648"/>
          </a:xfrm>
          <a:prstGeom prst="rect">
            <a:avLst/>
          </a:prstGeom>
          <a:noFill/>
          <a:effectLst>
            <a:glow rad="127000">
              <a:srgbClr val="0070C0"/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..\b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" y="1133856"/>
            <a:ext cx="7717536" cy="4782312"/>
          </a:xfrm>
          <a:prstGeom prst="rect">
            <a:avLst/>
          </a:prstGeom>
          <a:noFill/>
          <a:ln w="0" cmpd="sng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tx1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196194" y="228600"/>
            <a:ext cx="8751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Case Start Time and Duration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24448"/>
              </p:ext>
            </p:extLst>
          </p:nvPr>
        </p:nvGraphicFramePr>
        <p:xfrm>
          <a:off x="740664" y="1133856"/>
          <a:ext cx="7717536" cy="478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</a:t>
            </a:r>
            <a:r>
              <a:rPr lang="en-US" sz="1200" i="1" dirty="0" smtClean="0">
                <a:solidFill>
                  <a:schemeClr val="tx2"/>
                </a:solidFill>
              </a:rPr>
              <a:t>Care</a:t>
            </a:r>
            <a:endParaRPr 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04800"/>
            <a:ext cx="8141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Average Turnover-All Cases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1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53923" y="5314586"/>
            <a:ext cx="1409038" cy="480752"/>
            <a:chOff x="688" y="4256280"/>
            <a:chExt cx="1409038" cy="480752"/>
          </a:xfrm>
        </p:grpSpPr>
        <p:sp>
          <p:nvSpPr>
            <p:cNvPr id="43" name="Rectangle 42"/>
            <p:cNvSpPr/>
            <p:nvPr/>
          </p:nvSpPr>
          <p:spPr>
            <a:xfrm>
              <a:off x="688" y="4256280"/>
              <a:ext cx="1409038" cy="480752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88" y="4256280"/>
              <a:ext cx="1409038" cy="48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Practices: 144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62961" y="5314586"/>
            <a:ext cx="1409038" cy="480752"/>
            <a:chOff x="1409726" y="4256280"/>
            <a:chExt cx="1409038" cy="480752"/>
          </a:xfrm>
        </p:grpSpPr>
        <p:sp>
          <p:nvSpPr>
            <p:cNvPr id="41" name="Rectangle 40"/>
            <p:cNvSpPr/>
            <p:nvPr/>
          </p:nvSpPr>
          <p:spPr>
            <a:xfrm>
              <a:off x="1409726" y="4256280"/>
              <a:ext cx="1409038" cy="480752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angle 41"/>
            <p:cNvSpPr/>
            <p:nvPr/>
          </p:nvSpPr>
          <p:spPr>
            <a:xfrm>
              <a:off x="1409726" y="4256280"/>
              <a:ext cx="1409038" cy="48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Facilities: 963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5314586"/>
            <a:ext cx="1409038" cy="480752"/>
            <a:chOff x="2818765" y="4256280"/>
            <a:chExt cx="1409038" cy="480752"/>
          </a:xfrm>
        </p:grpSpPr>
        <p:sp>
          <p:nvSpPr>
            <p:cNvPr id="39" name="Rectangle 38"/>
            <p:cNvSpPr/>
            <p:nvPr/>
          </p:nvSpPr>
          <p:spPr>
            <a:xfrm>
              <a:off x="2818765" y="4256280"/>
              <a:ext cx="1409038" cy="480752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ectangle 39"/>
            <p:cNvSpPr/>
            <p:nvPr/>
          </p:nvSpPr>
          <p:spPr>
            <a:xfrm>
              <a:off x="2818765" y="4256280"/>
              <a:ext cx="1409038" cy="48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Providers: 9,987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81038" y="5310865"/>
            <a:ext cx="1409038" cy="488193"/>
            <a:chOff x="4227803" y="4252559"/>
            <a:chExt cx="1409038" cy="488193"/>
          </a:xfrm>
        </p:grpSpPr>
        <p:sp>
          <p:nvSpPr>
            <p:cNvPr id="37" name="Rectangle 36"/>
            <p:cNvSpPr/>
            <p:nvPr/>
          </p:nvSpPr>
          <p:spPr>
            <a:xfrm>
              <a:off x="4227803" y="4252559"/>
              <a:ext cx="1409038" cy="488193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4227803" y="4252559"/>
              <a:ext cx="1409038" cy="488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Provider Teams: 193,874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53235" y="4459310"/>
            <a:ext cx="5637530" cy="858265"/>
            <a:chOff x="0" y="3401004"/>
            <a:chExt cx="5637530" cy="858265"/>
          </a:xfrm>
        </p:grpSpPr>
        <p:sp>
          <p:nvSpPr>
            <p:cNvPr id="35" name="Up Arrow Callout 34"/>
            <p:cNvSpPr/>
            <p:nvPr/>
          </p:nvSpPr>
          <p:spPr>
            <a:xfrm rot="10800000">
              <a:off x="0" y="3401004"/>
              <a:ext cx="5637530" cy="85826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Up Arrow Callout 14"/>
            <p:cNvSpPr/>
            <p:nvPr/>
          </p:nvSpPr>
          <p:spPr>
            <a:xfrm>
              <a:off x="0" y="3401004"/>
              <a:ext cx="5637530" cy="30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/>
                <a:t>Removed 7,200,179 (emergency Cases, cases not preformed in the OR, cases without duration,  and time interval between cases &gt; 90 minutes etc.)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53235" y="4760561"/>
            <a:ext cx="5637530" cy="256621"/>
            <a:chOff x="0" y="3702255"/>
            <a:chExt cx="5637530" cy="256621"/>
          </a:xfrm>
        </p:grpSpPr>
        <p:sp>
          <p:nvSpPr>
            <p:cNvPr id="33" name="Rectangle 32"/>
            <p:cNvSpPr/>
            <p:nvPr/>
          </p:nvSpPr>
          <p:spPr>
            <a:xfrm>
              <a:off x="0" y="3702255"/>
              <a:ext cx="5637530" cy="256621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0" y="3702255"/>
              <a:ext cx="5637530" cy="25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N = 3,140,945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3235" y="3609415"/>
            <a:ext cx="5637530" cy="858265"/>
            <a:chOff x="0" y="2551109"/>
            <a:chExt cx="5637530" cy="858265"/>
          </a:xfrm>
        </p:grpSpPr>
        <p:sp>
          <p:nvSpPr>
            <p:cNvPr id="31" name="Up Arrow Callout 30"/>
            <p:cNvSpPr/>
            <p:nvPr/>
          </p:nvSpPr>
          <p:spPr>
            <a:xfrm rot="10800000">
              <a:off x="0" y="2551109"/>
              <a:ext cx="5637530" cy="858265"/>
            </a:xfrm>
            <a:prstGeom prst="upArrowCallou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Up Arrow Callout 18"/>
            <p:cNvSpPr/>
            <p:nvPr/>
          </p:nvSpPr>
          <p:spPr>
            <a:xfrm>
              <a:off x="0" y="2551109"/>
              <a:ext cx="5637530" cy="301251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Removed 2,097 ASA Physical Status 6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53235" y="3910666"/>
            <a:ext cx="5637530" cy="256621"/>
            <a:chOff x="0" y="2852360"/>
            <a:chExt cx="5637530" cy="256621"/>
          </a:xfrm>
        </p:grpSpPr>
        <p:sp>
          <p:nvSpPr>
            <p:cNvPr id="29" name="Rectangle 28"/>
            <p:cNvSpPr/>
            <p:nvPr/>
          </p:nvSpPr>
          <p:spPr>
            <a:xfrm>
              <a:off x="0" y="2852360"/>
              <a:ext cx="5637530" cy="256621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0" y="2852360"/>
              <a:ext cx="5637530" cy="25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N = 10,341,124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3235" y="2759521"/>
            <a:ext cx="5637530" cy="858265"/>
            <a:chOff x="0" y="1701215"/>
            <a:chExt cx="5637530" cy="858265"/>
          </a:xfrm>
        </p:grpSpPr>
        <p:sp>
          <p:nvSpPr>
            <p:cNvPr id="27" name="Up Arrow Callout 26"/>
            <p:cNvSpPr/>
            <p:nvPr/>
          </p:nvSpPr>
          <p:spPr>
            <a:xfrm rot="10800000">
              <a:off x="0" y="1701215"/>
              <a:ext cx="5637530" cy="85826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Up Arrow Callout 22"/>
            <p:cNvSpPr/>
            <p:nvPr/>
          </p:nvSpPr>
          <p:spPr>
            <a:xfrm>
              <a:off x="0" y="1701215"/>
              <a:ext cx="5637530" cy="30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Removed 206,316 Pain Cases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53235" y="3060772"/>
            <a:ext cx="5637530" cy="256621"/>
            <a:chOff x="0" y="2002466"/>
            <a:chExt cx="5637530" cy="256621"/>
          </a:xfrm>
        </p:grpSpPr>
        <p:sp>
          <p:nvSpPr>
            <p:cNvPr id="25" name="Rectangle 24"/>
            <p:cNvSpPr/>
            <p:nvPr/>
          </p:nvSpPr>
          <p:spPr>
            <a:xfrm>
              <a:off x="0" y="2002466"/>
              <a:ext cx="5637530" cy="256621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0" y="2002466"/>
              <a:ext cx="5637530" cy="25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N = 10,343,221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53235" y="1909626"/>
            <a:ext cx="5637530" cy="858265"/>
            <a:chOff x="0" y="851320"/>
            <a:chExt cx="5637530" cy="858265"/>
          </a:xfrm>
        </p:grpSpPr>
        <p:sp>
          <p:nvSpPr>
            <p:cNvPr id="23" name="Up Arrow Callout 22"/>
            <p:cNvSpPr/>
            <p:nvPr/>
          </p:nvSpPr>
          <p:spPr>
            <a:xfrm rot="10800000">
              <a:off x="0" y="851320"/>
              <a:ext cx="5637530" cy="85826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Up Arrow Callout 26"/>
            <p:cNvSpPr/>
            <p:nvPr/>
          </p:nvSpPr>
          <p:spPr>
            <a:xfrm>
              <a:off x="0" y="851320"/>
              <a:ext cx="5637530" cy="30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Removed 1,013,812 Obstetric Cases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3235" y="2210877"/>
            <a:ext cx="5637530" cy="256621"/>
            <a:chOff x="0" y="1152571"/>
            <a:chExt cx="5637530" cy="256621"/>
          </a:xfrm>
        </p:grpSpPr>
        <p:sp>
          <p:nvSpPr>
            <p:cNvPr id="21" name="Rectangle 20"/>
            <p:cNvSpPr/>
            <p:nvPr/>
          </p:nvSpPr>
          <p:spPr>
            <a:xfrm>
              <a:off x="0" y="1152571"/>
              <a:ext cx="5637530" cy="256621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0" y="1152571"/>
              <a:ext cx="5637530" cy="25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N = 10,549,537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53235" y="1058942"/>
            <a:ext cx="5637530" cy="858265"/>
            <a:chOff x="0" y="636"/>
            <a:chExt cx="5637530" cy="858265"/>
          </a:xfrm>
        </p:grpSpPr>
        <p:sp>
          <p:nvSpPr>
            <p:cNvPr id="19" name="Up Arrow Callout 18"/>
            <p:cNvSpPr/>
            <p:nvPr/>
          </p:nvSpPr>
          <p:spPr>
            <a:xfrm rot="10800000">
              <a:off x="0" y="636"/>
              <a:ext cx="5637530" cy="858265"/>
            </a:xfrm>
            <a:prstGeom prst="upArrow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Up Arrow Callout 30"/>
            <p:cNvSpPr/>
            <p:nvPr/>
          </p:nvSpPr>
          <p:spPr>
            <a:xfrm>
              <a:off x="0" y="636"/>
              <a:ext cx="5637530" cy="301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/>
                <a:t>All Cases in NACOR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53235" y="1360983"/>
            <a:ext cx="5637530" cy="256621"/>
            <a:chOff x="0" y="302677"/>
            <a:chExt cx="5637530" cy="256621"/>
          </a:xfrm>
        </p:grpSpPr>
        <p:sp>
          <p:nvSpPr>
            <p:cNvPr id="17" name="Rectangle 16"/>
            <p:cNvSpPr/>
            <p:nvPr/>
          </p:nvSpPr>
          <p:spPr>
            <a:xfrm>
              <a:off x="0" y="302677"/>
              <a:ext cx="5637530" cy="256621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302677"/>
              <a:ext cx="5637530" cy="25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12700" rIns="7112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00" b="1" kern="1200"/>
                <a:t>N = 11,563,349</a:t>
              </a:r>
              <a:r>
                <a:rPr lang="en-US" sz="1000" kern="1200"/>
                <a:t> 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1522037" y="33555"/>
            <a:ext cx="6138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Finding Data in NACOR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iT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noFill/>
          <a:effectLst>
            <a:glow rad="228600">
              <a:schemeClr val="accent5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202iT1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3iT1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457200"/>
            <a:ext cx="8823960" cy="5334286"/>
          </a:xfrm>
          <a:prstGeom prst="rect">
            <a:avLst/>
          </a:prstGeom>
          <a:noFill/>
          <a:effectLst>
            <a:glow rad="228600">
              <a:schemeClr val="bg2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 “related organization” of the ASA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Non-commercial, non-profit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Created to improve the quality of anesthesia care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FFFFF"/>
                </a:solidFill>
              </a:rPr>
              <a:t>… by means of the National Anesthesia Clinical Outcomes Registry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… and other registries as needed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AIRS, PPPAI, PAIN, Closed Claims, POVL, Awareness, NINS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730" y="457200"/>
            <a:ext cx="85742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 Anesthesia Quality Institute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Patients hate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We know how to prevent it and treat it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It’s common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Can measure at the individual level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Can improve quickly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Improvement requires system thinking and collaboration with others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457200" cy="228600"/>
          </a:xfrm>
        </p:spPr>
        <p:txBody>
          <a:bodyPr/>
          <a:lstStyle/>
          <a:p>
            <a:pPr>
              <a:defRPr/>
            </a:pPr>
            <a:fld id="{4D39ED5C-4514-40F7-8975-52C62867D79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0938" y="381000"/>
            <a:ext cx="8389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Why PONV is a Good Metric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5iT2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457200"/>
            <a:ext cx="8823960" cy="5184648"/>
          </a:xfrm>
          <a:prstGeom prst="rect">
            <a:avLst/>
          </a:prstGeom>
          <a:noFill/>
          <a:effectLst>
            <a:glow rad="228600">
              <a:schemeClr val="tx2">
                <a:lumMod val="9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096000"/>
            <a:ext cx="457200" cy="228600"/>
          </a:xfrm>
        </p:spPr>
        <p:txBody>
          <a:bodyPr/>
          <a:lstStyle/>
          <a:p>
            <a:pPr>
              <a:defRPr/>
            </a:pPr>
            <a:fld id="{4D39ED5C-4514-40F7-8975-52C62867D79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0009" y="76200"/>
            <a:ext cx="5808578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OR and PACU </a:t>
            </a:r>
          </a:p>
          <a:p>
            <a:pPr algn="ctr"/>
            <a:r>
              <a:rPr lang="en-US" sz="4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Outcomes in 2m Cases</a:t>
            </a:r>
            <a:endParaRPr lang="en-US" sz="4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303" y="2683555"/>
            <a:ext cx="40442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>
              <a:solidFill>
                <a:srgbClr val="FFFFFF"/>
              </a:solidFill>
            </a:endParaRPr>
          </a:p>
          <a:p>
            <a:pPr algn="ctr"/>
            <a:endParaRPr lang="en-US" sz="32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09473687"/>
              </p:ext>
            </p:extLst>
          </p:nvPr>
        </p:nvGraphicFramePr>
        <p:xfrm>
          <a:off x="1219200" y="1584305"/>
          <a:ext cx="6526809" cy="433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94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05000" y="5876260"/>
            <a:ext cx="5986738" cy="12405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05000" y="1828800"/>
            <a:ext cx="0" cy="4038600"/>
          </a:xfrm>
          <a:prstGeom prst="line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9400" y="6019800"/>
            <a:ext cx="4218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Time, Scientific Progress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269543"/>
            <a:ext cx="937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Rate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16200000">
            <a:off x="1347039" y="2895600"/>
            <a:ext cx="7162800" cy="5638800"/>
          </a:xfrm>
          <a:prstGeom prst="arc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V="1">
            <a:off x="4928439" y="2133599"/>
            <a:ext cx="2652215" cy="1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V="1">
            <a:off x="2109039" y="2286000"/>
            <a:ext cx="5282361" cy="3429000"/>
          </a:xfrm>
          <a:prstGeom prst="straightConnector1">
            <a:avLst/>
          </a:prstGeom>
          <a:ln w="3810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4600" y="2057400"/>
            <a:ext cx="1057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Deaths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5653" y="3977463"/>
            <a:ext cx="2799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Risk Adjusted Deaths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9669" y="1367135"/>
            <a:ext cx="1671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we are here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172200" y="1752600"/>
            <a:ext cx="82346" cy="304800"/>
          </a:xfrm>
          <a:prstGeom prst="straightConnector1">
            <a:avLst/>
          </a:prstGeom>
          <a:ln w="190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43</a:t>
            </a:fld>
            <a:endParaRPr lang="en-US"/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9710" y="228600"/>
            <a:ext cx="7057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Perioperative Mortality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3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2125" y="1981200"/>
            <a:ext cx="45720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&gt; 1,000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cases to date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95% “confidential”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70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Institutions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100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Providers</a:t>
            </a:r>
          </a:p>
          <a:p>
            <a:endParaRPr lang="en-US" sz="3200" dirty="0" smtClean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27 Newsletter Items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 couple of trends</a:t>
            </a:r>
          </a:p>
          <a:p>
            <a:endParaRPr lang="en-US" sz="3200" dirty="0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464200" cy="31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6720" y="304800"/>
            <a:ext cx="816274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Putting on A.I.R.S.-</a:t>
            </a:r>
          </a:p>
          <a:p>
            <a:pPr algn="ctr"/>
            <a:r>
              <a:rPr lang="en-US" sz="3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Anesthesia Incident Reporting System </a:t>
            </a:r>
            <a:endParaRPr lang="en-US" sz="3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Unintended hazards of AIMS, EHR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Air embolus during ERCP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Errors due to medication shortages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Teamwork, cognitive aids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81" y="4419600"/>
            <a:ext cx="8572500" cy="2333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1164" y="304800"/>
            <a:ext cx="6732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‘Learning’ from A.I.R.S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52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0660" y="19363"/>
            <a:ext cx="230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A.I.R.S.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 descr="10iT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54" y="896557"/>
            <a:ext cx="3364992" cy="2802203"/>
          </a:xfrm>
          <a:prstGeom prst="rect">
            <a:avLst/>
          </a:prstGeom>
          <a:noFill/>
          <a:effectLst>
            <a:glow rad="127000">
              <a:schemeClr val="tx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16i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408" y="838200"/>
            <a:ext cx="3364992" cy="2812004"/>
          </a:xfrm>
          <a:prstGeom prst="rect">
            <a:avLst/>
          </a:prstGeom>
          <a:noFill/>
          <a:effectLst>
            <a:glow rad="127000">
              <a:schemeClr val="tx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28i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3862570"/>
            <a:ext cx="3364992" cy="2802206"/>
          </a:xfrm>
          <a:prstGeom prst="rect">
            <a:avLst/>
          </a:prstGeom>
          <a:noFill/>
          <a:effectLst>
            <a:glow rad="127000">
              <a:schemeClr val="tx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22i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364992" cy="2812004"/>
          </a:xfrm>
          <a:prstGeom prst="rect">
            <a:avLst/>
          </a:prstGeom>
          <a:noFill/>
          <a:effectLst>
            <a:glow rad="127000">
              <a:schemeClr val="tx1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Addresses the Part IV requirements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ABA approved modules available from ASA</a:t>
            </a:r>
          </a:p>
          <a:p>
            <a:r>
              <a:rPr lang="en-US" dirty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 modules now, 4 more in the coming year</a:t>
            </a:r>
          </a:p>
          <a:p>
            <a:r>
              <a:rPr lang="en-US" dirty="0">
                <a:solidFill>
                  <a:srgbClr val="FFFFFF"/>
                </a:solidFill>
              </a:rPr>
              <a:t>C</a:t>
            </a:r>
            <a:r>
              <a:rPr lang="en-US" dirty="0" smtClean="0">
                <a:solidFill>
                  <a:srgbClr val="FFFFFF"/>
                </a:solidFill>
              </a:rPr>
              <a:t>linical data from real-world practice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AQI holds and aggregates the data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4" descr="C:\Documents and Settings\l.mueller\Desktop\ppai-branding_580x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27" y="5486400"/>
            <a:ext cx="8499231" cy="1143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8113" y="228600"/>
            <a:ext cx="38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MOCA--PPAI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6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72% of AQI practices report PQRS measures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Most report antibiotics, PACU normothermia and adherence to the central line bundle</a:t>
            </a:r>
          </a:p>
          <a:p>
            <a:r>
              <a:rPr lang="en-US" dirty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nesthesiologists also report on current smoking status, registry participation, and a wide variety of pain measures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AQI is a certified PQRS vendor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128048"/>
            <a:ext cx="502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PQRS</a:t>
            </a:r>
            <a:endParaRPr lang="en-US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Nuts and bolts of quality management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Outcomes of interest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Data capture templates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Anesthesia QM references and links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List of acronyms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Links to information technology vendors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728" y="381000"/>
            <a:ext cx="798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AQI Educational Resources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3199" y="5029200"/>
            <a:ext cx="67370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http://aqihq.org/resources.aspx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4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2362200" cy="4389120"/>
          </a:xfrm>
        </p:spPr>
        <p:txBody>
          <a:bodyPr numCol="1"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NACOR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AIRS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PPAI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Closed Claims Project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42" name="Picture 2" descr="C:\Documents and Settings\l.mueller\Desktop\report-adverse-effec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251739"/>
            <a:ext cx="2514600" cy="2405861"/>
          </a:xfrm>
          <a:prstGeom prst="rect">
            <a:avLst/>
          </a:prstGeom>
          <a:noFill/>
        </p:spPr>
      </p:pic>
      <p:pic>
        <p:nvPicPr>
          <p:cNvPr id="10243" name="Picture 3" descr="C:\Documents and Settings\l.mueller\Desktop\nacor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46564"/>
            <a:ext cx="3764280" cy="1711036"/>
          </a:xfrm>
          <a:prstGeom prst="rect">
            <a:avLst/>
          </a:prstGeom>
          <a:noFill/>
        </p:spPr>
      </p:pic>
      <p:pic>
        <p:nvPicPr>
          <p:cNvPr id="10244" name="Picture 4" descr="C:\Documents and Settings\l.mueller\Desktop\ppai-branding_580x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981450"/>
            <a:ext cx="5524500" cy="742950"/>
          </a:xfrm>
          <a:prstGeom prst="rect">
            <a:avLst/>
          </a:prstGeom>
          <a:noFill/>
        </p:spPr>
      </p:pic>
      <p:pic>
        <p:nvPicPr>
          <p:cNvPr id="5122" name="Picture 2" descr="C:\Users\l.mueller\Desktop\asa-logo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57" y="5105400"/>
            <a:ext cx="6286500" cy="866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xtLst/>
        </p:spPr>
      </p:pic>
      <p:sp>
        <p:nvSpPr>
          <p:cNvPr id="6" name="Rectangle 5"/>
          <p:cNvSpPr/>
          <p:nvPr/>
        </p:nvSpPr>
        <p:spPr>
          <a:xfrm>
            <a:off x="2259043" y="452735"/>
            <a:ext cx="4275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AQI Registries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Yearly files of aggregated, de-identified, cleaned and validated data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Available to any NACOR Participant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Simple Data Use Agreement: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Must state the purpose of use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Commitment to confidentiality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Must acknowledge AQI as the source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9" y="381000"/>
            <a:ext cx="6094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Participant User File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59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b="1" dirty="0" smtClean="0"/>
              <a:t>Dartmouth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Yale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Mount Sinai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Columbia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U. of Maryland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Cleveland Clinic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U. of Chicago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Northwestern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UT Houston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U. of Colorado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UCLA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7537" y="1219200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500" b="1" dirty="0"/>
              <a:t>Stanford</a:t>
            </a:r>
          </a:p>
          <a:p>
            <a:pPr>
              <a:spcBef>
                <a:spcPts val="0"/>
              </a:spcBef>
            </a:pPr>
            <a:r>
              <a:rPr lang="en-US" sz="2500" b="1" dirty="0"/>
              <a:t>OHSU</a:t>
            </a:r>
          </a:p>
          <a:p>
            <a:pPr>
              <a:spcBef>
                <a:spcPts val="0"/>
              </a:spcBef>
            </a:pPr>
            <a:r>
              <a:rPr lang="en-US" sz="2500" b="1" dirty="0"/>
              <a:t>U. of Washington</a:t>
            </a:r>
          </a:p>
          <a:p>
            <a:pPr>
              <a:spcBef>
                <a:spcPts val="0"/>
              </a:spcBef>
            </a:pPr>
            <a:r>
              <a:rPr lang="en-US" sz="2500" b="1" dirty="0"/>
              <a:t>UCSF</a:t>
            </a:r>
          </a:p>
          <a:p>
            <a:pPr>
              <a:spcBef>
                <a:spcPts val="0"/>
              </a:spcBef>
            </a:pPr>
            <a:endParaRPr lang="en-US" sz="2500" b="1" dirty="0" smtClean="0"/>
          </a:p>
          <a:p>
            <a:pPr>
              <a:spcBef>
                <a:spcPts val="0"/>
              </a:spcBef>
            </a:pPr>
            <a:r>
              <a:rPr lang="en-US" sz="2500" b="1" dirty="0" smtClean="0"/>
              <a:t>SOAP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SPA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ASRA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NQRN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FDA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MPOG</a:t>
            </a:r>
          </a:p>
          <a:p>
            <a:pPr>
              <a:spcBef>
                <a:spcPts val="0"/>
              </a:spcBef>
            </a:pPr>
            <a:r>
              <a:rPr lang="en-US" sz="2500" b="1" dirty="0" smtClean="0"/>
              <a:t>ASA HPR</a:t>
            </a:r>
            <a:endParaRPr lang="en-US" sz="25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9ED5C-4514-40F7-8975-52C62867D79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5365" y="76200"/>
            <a:ext cx="8493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AQI Research Collaborations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876" y="1143000"/>
            <a:ext cx="163320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Academic</a:t>
            </a:r>
            <a:endParaRPr lang="en-US" sz="2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62142" y="2743200"/>
            <a:ext cx="241835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Organizations</a:t>
            </a:r>
            <a:endParaRPr lang="en-US" sz="2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  <a:hlinkClick r:id="rId3"/>
            </a:endParaRPr>
          </a:p>
          <a:p>
            <a:pPr algn="ctr">
              <a:buFont typeface="Arial" pitchFamily="34" charset="0"/>
              <a:buNone/>
            </a:pPr>
            <a:r>
              <a:rPr lang="en-US" sz="4000" dirty="0" smtClean="0">
                <a:latin typeface="Arial" pitchFamily="34" charset="0"/>
                <a:ea typeface="ＭＳ Ｐゴシック"/>
                <a:cs typeface="ＭＳ Ｐゴシック"/>
                <a:hlinkClick r:id="rId3"/>
              </a:rPr>
              <a:t>www.aqihq.org</a:t>
            </a:r>
            <a:endParaRPr lang="en-US" sz="4000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buFont typeface="Arial" pitchFamily="34" charset="0"/>
              <a:buNone/>
            </a:pPr>
            <a:r>
              <a:rPr lang="en-US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</a:rPr>
              <a:t>or</a:t>
            </a:r>
          </a:p>
          <a:p>
            <a:pPr algn="ctr">
              <a:buFont typeface="Arial" pitchFamily="34" charset="0"/>
              <a:buNone/>
            </a:pPr>
            <a:endParaRPr lang="en-US" dirty="0" smtClean="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algn="ctr">
              <a:buFont typeface="Arial" pitchFamily="34" charset="0"/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 pitchFamily="34" charset="0"/>
                <a:ea typeface="ＭＳ Ｐゴシック"/>
                <a:cs typeface="ＭＳ Ｐゴシック"/>
                <a:hlinkClick r:id="rId4"/>
              </a:rPr>
              <a:t>r.dutton@asahq.org</a:t>
            </a:r>
            <a:endParaRPr lang="en-US" sz="4000" dirty="0" smtClean="0">
              <a:solidFill>
                <a:srgbClr val="FFFFFF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83852" y="448270"/>
            <a:ext cx="3576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Contact Us!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8938845"/>
              </p:ext>
            </p:extLst>
          </p:nvPr>
        </p:nvGraphicFramePr>
        <p:xfrm>
          <a:off x="0" y="4953000"/>
          <a:ext cx="9144000" cy="127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p Arrow 2"/>
          <p:cNvSpPr/>
          <p:nvPr/>
        </p:nvSpPr>
        <p:spPr>
          <a:xfrm>
            <a:off x="2286000" y="3352800"/>
            <a:ext cx="381000" cy="195362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4343400" y="3648442"/>
            <a:ext cx="381000" cy="165798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248400" y="4267200"/>
            <a:ext cx="381000" cy="103758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855718" y="3695426"/>
            <a:ext cx="370951" cy="160935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09600" y="2492752"/>
            <a:ext cx="304800" cy="281203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4515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Launched AQI</a:t>
            </a:r>
            <a:endParaRPr lang="en-US" sz="22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1944795"/>
            <a:ext cx="198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FFFF"/>
                </a:solidFill>
              </a:rPr>
              <a:t>336,469 </a:t>
            </a:r>
            <a:r>
              <a:rPr lang="en-US" sz="2200" b="1" dirty="0" smtClean="0">
                <a:solidFill>
                  <a:srgbClr val="FFFFFF"/>
                </a:solidFill>
              </a:rPr>
              <a:t>CASES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13 practices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86 Facilities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666 Providers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600200"/>
            <a:ext cx="18191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2 MILLION CASES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40 practices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386 facilities</a:t>
            </a:r>
          </a:p>
          <a:p>
            <a:pPr algn="ctr"/>
            <a:r>
              <a:rPr lang="en-US" sz="2200" b="1" dirty="0" smtClean="0">
                <a:solidFill>
                  <a:srgbClr val="FFFFFF"/>
                </a:solidFill>
              </a:rPr>
              <a:t>2,575 providers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795588" y="3487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1524000"/>
            <a:ext cx="160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7.1 MILLION CASES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93 practices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773 facilities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6,551 providers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200" y="1261646"/>
            <a:ext cx="17877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FFFF"/>
                </a:solidFill>
              </a:rPr>
              <a:t>13.2 MILLION CASES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166 practices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2,050 facilities</a:t>
            </a:r>
          </a:p>
          <a:p>
            <a:r>
              <a:rPr lang="en-US" sz="2200" b="1" dirty="0" smtClean="0">
                <a:solidFill>
                  <a:srgbClr val="FFFFFF"/>
                </a:solidFill>
              </a:rPr>
              <a:t>20,000 Providers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92" y="76200"/>
            <a:ext cx="3017520" cy="13716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42008484"/>
              </p:ext>
            </p:extLst>
          </p:nvPr>
        </p:nvGraphicFramePr>
        <p:xfrm>
          <a:off x="232060" y="0"/>
          <a:ext cx="8534400" cy="480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5000" y="3962400"/>
            <a:ext cx="190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Launched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 non-profit related organization of the ASA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Created to improve the quality of anesthesia </a:t>
            </a:r>
            <a:r>
              <a:rPr lang="en-US" dirty="0" smtClean="0"/>
              <a:t>care</a:t>
            </a:r>
          </a:p>
          <a:p>
            <a:pPr algn="ctr"/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5" y="6076911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2547609"/>
            <a:ext cx="213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Over 13 million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AQI also launched the PUF (participant user file) &amp; AIRS (Anesthesia Incident Reporting System)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AQI is developing a hospital reporting system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2286000"/>
            <a:ext cx="2133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AQI will be the “one stop shop” for ASA members &amp; their practice groups to obtain business benchmarking data.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AQI hopes to have data from the majority of the anesthesia practices in the United States</a:t>
            </a:r>
          </a:p>
          <a:p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2" y="81339"/>
            <a:ext cx="2286000" cy="5029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42246" y="2057400"/>
            <a:ext cx="82296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Electronic capture</a:t>
            </a:r>
          </a:p>
          <a:p>
            <a:r>
              <a:rPr lang="en-US" sz="4000" dirty="0">
                <a:solidFill>
                  <a:srgbClr val="FFFFFF"/>
                </a:solidFill>
                <a:ea typeface="ＭＳ Ｐゴシック"/>
                <a:cs typeface="ＭＳ Ｐゴシック"/>
              </a:rPr>
              <a:t>A</a:t>
            </a:r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ll cases (no bias)</a:t>
            </a:r>
          </a:p>
          <a:p>
            <a:r>
              <a:rPr lang="en-US" sz="4000" dirty="0">
                <a:solidFill>
                  <a:srgbClr val="FFFFFF"/>
                </a:solidFill>
                <a:ea typeface="ＭＳ Ｐゴシック"/>
                <a:cs typeface="ＭＳ Ｐゴシック"/>
              </a:rPr>
              <a:t>A</a:t>
            </a:r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ll available data</a:t>
            </a:r>
          </a:p>
          <a:p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De-identified, but with context</a:t>
            </a:r>
          </a:p>
          <a:p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Automated reporting</a:t>
            </a:r>
          </a:p>
          <a:p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Automated validation</a:t>
            </a:r>
          </a:p>
          <a:p>
            <a:r>
              <a:rPr lang="en-US" sz="4000" dirty="0">
                <a:solidFill>
                  <a:srgbClr val="FFFFFF"/>
                </a:solidFill>
                <a:ea typeface="ＭＳ Ｐゴシック"/>
                <a:cs typeface="ＭＳ Ｐゴシック"/>
              </a:rPr>
              <a:t>A</a:t>
            </a:r>
            <a:r>
              <a:rPr lang="en-US" sz="4000" dirty="0" smtClean="0">
                <a:solidFill>
                  <a:srgbClr val="FFFFFF"/>
                </a:solidFill>
                <a:ea typeface="ＭＳ Ｐゴシック"/>
                <a:cs typeface="ＭＳ Ｐゴシック"/>
              </a:rPr>
              <a:t>nalysis and reporting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9825" y="124361"/>
            <a:ext cx="70944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NACOR: The Anesthesia </a:t>
            </a:r>
          </a:p>
          <a:p>
            <a:pPr algn="ctr"/>
            <a:r>
              <a:rPr lang="en-US" sz="4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Clinical Outcomes Registry</a:t>
            </a:r>
            <a:endParaRPr lang="en-US" sz="4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>
                <a:solidFill>
                  <a:srgbClr val="FFFFFF"/>
                </a:solidFill>
              </a:rPr>
              <a:t>Adding 2,500,000 cases per quarter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Will capture 15% of all the anesthesia cases in the U.S. in 2013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The largest registry of its kind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Registry 2.0 – no abstraction or eyeballs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20,000 Anesthesia Providers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2,100 Facilities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494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13 Million Cases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4" y="6076912"/>
            <a:ext cx="552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914621"/>
            <a:ext cx="14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Helping Anesthesia Professionals Improve Patient Care</a:t>
            </a:r>
            <a:endParaRPr lang="en-US" sz="1200" i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DC6D-674C-4F24-8D84-9F84E3FEB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1">
      <a:dk1>
        <a:sysClr val="windowText" lastClr="000000"/>
      </a:dk1>
      <a:lt1>
        <a:srgbClr val="2C4C79"/>
      </a:lt1>
      <a:dk2>
        <a:srgbClr val="2A4A75"/>
      </a:dk2>
      <a:lt2>
        <a:srgbClr val="DEF5FA"/>
      </a:lt2>
      <a:accent1>
        <a:srgbClr val="7C9FCF"/>
      </a:accent1>
      <a:accent2>
        <a:srgbClr val="BF7B89"/>
      </a:accent2>
      <a:accent3>
        <a:srgbClr val="D25E00"/>
      </a:accent3>
      <a:accent4>
        <a:srgbClr val="39639D"/>
      </a:accent4>
      <a:accent5>
        <a:srgbClr val="474B78"/>
      </a:accent5>
      <a:accent6>
        <a:srgbClr val="7D3C4A"/>
      </a:accent6>
      <a:hlink>
        <a:srgbClr val="FFFFFF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</TotalTime>
  <Words>1303</Words>
  <Application>Microsoft Office PowerPoint</Application>
  <PresentationFormat>On-screen Show (4:3)</PresentationFormat>
  <Paragraphs>413</Paragraphs>
  <Slides>52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Jones</dc:creator>
  <cp:lastModifiedBy>Ashley Jones</cp:lastModifiedBy>
  <cp:revision>74</cp:revision>
  <dcterms:created xsi:type="dcterms:W3CDTF">2013-10-03T13:59:38Z</dcterms:created>
  <dcterms:modified xsi:type="dcterms:W3CDTF">2013-10-17T15:29:35Z</dcterms:modified>
</cp:coreProperties>
</file>