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2" r:id="rId4"/>
    <p:sldMasterId id="2147483787" r:id="rId5"/>
  </p:sldMasterIdLst>
  <p:notesMasterIdLst>
    <p:notesMasterId r:id="rId30"/>
  </p:notesMasterIdLst>
  <p:sldIdLst>
    <p:sldId id="600" r:id="rId6"/>
    <p:sldId id="611" r:id="rId7"/>
    <p:sldId id="612" r:id="rId8"/>
    <p:sldId id="602" r:id="rId9"/>
    <p:sldId id="609" r:id="rId10"/>
    <p:sldId id="610" r:id="rId11"/>
    <p:sldId id="603" r:id="rId12"/>
    <p:sldId id="604" r:id="rId13"/>
    <p:sldId id="605" r:id="rId14"/>
    <p:sldId id="606" r:id="rId15"/>
    <p:sldId id="624" r:id="rId16"/>
    <p:sldId id="607" r:id="rId17"/>
    <p:sldId id="613" r:id="rId18"/>
    <p:sldId id="614" r:id="rId19"/>
    <p:sldId id="615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623" r:id="rId28"/>
    <p:sldId id="625" r:id="rId2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661"/>
    <a:srgbClr val="5FA8D5"/>
    <a:srgbClr val="7ACC31"/>
    <a:srgbClr val="185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96BD-B86F-4871-AE8A-D5B085D4FB18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205A0-228A-4537-ABFC-0154C69F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.kelstrom/Desktop/AQI%20Logo_CMYK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acData/Logos/~ASA%20NEW%20LOGO%202008/ASA%20Logo%20no%20globe%20grey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.kelstrom/Desktop/ASA%20Logo%20no%20globe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4"/>
          <p:cNvSpPr txBox="1">
            <a:spLocks noChangeArrowheads="1"/>
          </p:cNvSpPr>
          <p:nvPr userDrawn="1"/>
        </p:nvSpPr>
        <p:spPr bwMode="auto">
          <a:xfrm>
            <a:off x="609601" y="6240464"/>
            <a:ext cx="205316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455960"/>
                </a:solidFill>
                <a:latin typeface="ITC Franklin Gothic Std Med" charset="0"/>
                <a:cs typeface="ITC Franklin Gothic Std Med" charset="0"/>
              </a:rPr>
              <a:t>aqihq.org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-12700" y="-19050"/>
            <a:ext cx="12217400" cy="2152650"/>
          </a:xfrm>
          <a:custGeom>
            <a:avLst/>
            <a:gdLst>
              <a:gd name="connsiteX0" fmla="*/ 9769 w 9163538"/>
              <a:gd name="connsiteY0" fmla="*/ 19538 h 1748692"/>
              <a:gd name="connsiteX1" fmla="*/ 9163538 w 9163538"/>
              <a:gd name="connsiteY1" fmla="*/ 0 h 1748692"/>
              <a:gd name="connsiteX2" fmla="*/ 9163538 w 9163538"/>
              <a:gd name="connsiteY2" fmla="*/ 1748692 h 1748692"/>
              <a:gd name="connsiteX3" fmla="*/ 0 w 9163538"/>
              <a:gd name="connsiteY3" fmla="*/ 1191846 h 1748692"/>
              <a:gd name="connsiteX4" fmla="*/ 9769 w 9163538"/>
              <a:gd name="connsiteY4" fmla="*/ 19538 h 1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538" h="1748692">
                <a:moveTo>
                  <a:pt x="9769" y="19538"/>
                </a:moveTo>
                <a:lnTo>
                  <a:pt x="9163538" y="0"/>
                </a:lnTo>
                <a:lnTo>
                  <a:pt x="9163538" y="1748692"/>
                </a:lnTo>
                <a:lnTo>
                  <a:pt x="0" y="1191846"/>
                </a:lnTo>
                <a:cubicBezTo>
                  <a:pt x="3256" y="791307"/>
                  <a:pt x="6513" y="390769"/>
                  <a:pt x="9769" y="19538"/>
                </a:cubicBezTo>
                <a:close/>
              </a:path>
            </a:pathLst>
          </a:custGeom>
          <a:solidFill>
            <a:srgbClr val="0054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38401"/>
            <a:ext cx="10972800" cy="860425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5A87C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109728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AQI Logo_CMYKw.png" descr="/Users/j.kelstrom/Desktop/AQI Logo_CMYKw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89" y="582680"/>
            <a:ext cx="3668411" cy="5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5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84EF-BCDB-A340-81D5-079B5091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0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D46F-86EF-FD4C-B5C6-371198FD1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5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0" y="4081670"/>
            <a:ext cx="1219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@ASALifeline | Fb.me/AmericanSocietyofAnesthesiologists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79" y="2380897"/>
            <a:ext cx="8467227" cy="12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2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ITC Franklin Gothic Std Med"/>
                <a:cs typeface="ITC Franklin Gothic Std Me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AMERICAN SOCIETY OF ANESTHESIOLOGISTS.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D2C4-BB1C-A54F-9170-38F0A910A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ITC Franklin Gothic Std Med"/>
                <a:cs typeface="ITC Franklin Gothic Std Me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84EF-BCDB-A340-81D5-079B5091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9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ITC Franklin Gothic Std Med"/>
                <a:cs typeface="ITC Franklin Gothic Std Me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AMERICAN SOCIETY OF ANESTHESIOLOGISTS.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D46F-86EF-FD4C-B5C6-371198FD1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SA Logo WEB ONLY.eps" descr="/Users/j.kelstrom/Desktop/JKELSTROM Computer/Desktop/Logos/ASA Logo WEB ONL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85" y="2979739"/>
            <a:ext cx="790363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0" y="5791200"/>
            <a:ext cx="1219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@</a:t>
            </a:r>
            <a:r>
              <a:rPr lang="en-US" sz="2000" err="1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ASALifeline</a:t>
            </a:r>
            <a:r>
              <a:rPr lang="en-US" sz="200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 | </a:t>
            </a:r>
            <a:r>
              <a:rPr lang="en-US" sz="2000" err="1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Fb.me</a:t>
            </a:r>
            <a:r>
              <a:rPr lang="en-US" sz="200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/</a:t>
            </a:r>
            <a:r>
              <a:rPr lang="en-US" sz="2000" err="1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AmericanSocietyofAnesthesiologists</a:t>
            </a:r>
            <a:endParaRPr lang="en-US" sz="2000">
              <a:solidFill>
                <a:srgbClr val="455960"/>
              </a:solidFill>
              <a:latin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9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9265"/>
            <a:ext cx="10972800" cy="922337"/>
          </a:xfrm>
        </p:spPr>
        <p:txBody>
          <a:bodyPr/>
          <a:lstStyle>
            <a:lvl1pPr algn="l">
              <a:defRPr sz="3467" b="0" i="0" cap="none" baseline="0">
                <a:solidFill>
                  <a:srgbClr val="5A87C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600" y="1601789"/>
            <a:ext cx="10972800" cy="4638675"/>
          </a:xfrm>
        </p:spPr>
        <p:txBody>
          <a:bodyPr/>
          <a:lstStyle>
            <a:lvl1pPr marL="609585" indent="-609585">
              <a:lnSpc>
                <a:spcPct val="100000"/>
              </a:lnSpc>
              <a:spcAft>
                <a:spcPts val="800"/>
              </a:spcAft>
              <a:buFont typeface="Lucida Grande"/>
              <a:buChar char="-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65FE-13F9-AB4E-80A2-C36AF02A4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9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4"/>
          <p:cNvSpPr txBox="1">
            <a:spLocks noChangeArrowheads="1"/>
          </p:cNvSpPr>
          <p:nvPr userDrawn="1"/>
        </p:nvSpPr>
        <p:spPr bwMode="auto">
          <a:xfrm>
            <a:off x="609601" y="6240464"/>
            <a:ext cx="205316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455960"/>
                </a:solidFill>
                <a:latin typeface="ITC Franklin Gothic Std Med" charset="0"/>
                <a:cs typeface="ITC Franklin Gothic Std Med" charset="0"/>
              </a:rPr>
              <a:t>asahq.org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-12700" y="-19050"/>
            <a:ext cx="12217400" cy="2152650"/>
          </a:xfrm>
          <a:custGeom>
            <a:avLst/>
            <a:gdLst>
              <a:gd name="connsiteX0" fmla="*/ 9769 w 9163538"/>
              <a:gd name="connsiteY0" fmla="*/ 19538 h 1748692"/>
              <a:gd name="connsiteX1" fmla="*/ 9163538 w 9163538"/>
              <a:gd name="connsiteY1" fmla="*/ 0 h 1748692"/>
              <a:gd name="connsiteX2" fmla="*/ 9163538 w 9163538"/>
              <a:gd name="connsiteY2" fmla="*/ 1748692 h 1748692"/>
              <a:gd name="connsiteX3" fmla="*/ 0 w 9163538"/>
              <a:gd name="connsiteY3" fmla="*/ 1191846 h 1748692"/>
              <a:gd name="connsiteX4" fmla="*/ 9769 w 9163538"/>
              <a:gd name="connsiteY4" fmla="*/ 19538 h 1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538" h="1748692">
                <a:moveTo>
                  <a:pt x="9769" y="19538"/>
                </a:moveTo>
                <a:lnTo>
                  <a:pt x="9163538" y="0"/>
                </a:lnTo>
                <a:lnTo>
                  <a:pt x="9163538" y="1748692"/>
                </a:lnTo>
                <a:lnTo>
                  <a:pt x="0" y="1191846"/>
                </a:lnTo>
                <a:cubicBezTo>
                  <a:pt x="3256" y="791307"/>
                  <a:pt x="6513" y="390769"/>
                  <a:pt x="9769" y="19538"/>
                </a:cubicBezTo>
                <a:close/>
              </a:path>
            </a:pathLst>
          </a:custGeom>
          <a:solidFill>
            <a:srgbClr val="0087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" name="ASA Logo no globe.png" descr="/Users/j.kelstrom/Desktop/ASA Logo no glob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1" y="685801"/>
            <a:ext cx="43561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38401"/>
            <a:ext cx="10972800" cy="860425"/>
          </a:xfrm>
        </p:spPr>
        <p:txBody>
          <a:bodyPr>
            <a:normAutofit/>
          </a:bodyPr>
          <a:lstStyle>
            <a:lvl1pPr>
              <a:defRPr sz="30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109728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82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9264"/>
            <a:ext cx="10972800" cy="922337"/>
          </a:xfrm>
        </p:spPr>
        <p:txBody>
          <a:bodyPr/>
          <a:lstStyle>
            <a:lvl1pPr algn="l">
              <a:defRPr sz="2600" b="0" i="0" cap="none" baseline="0">
                <a:solidFill>
                  <a:schemeClr val="accent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600" y="1601789"/>
            <a:ext cx="10972800" cy="4638675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600"/>
              </a:spcAft>
              <a:buClr>
                <a:schemeClr val="accent5"/>
              </a:buClr>
              <a:buFont typeface="Lucida Grande" charset="0"/>
              <a:buChar char="-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65FE-13F9-AB4E-80A2-C36AF02A4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6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D2C4-BB1C-A54F-9170-38F0A910A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0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49263"/>
            <a:ext cx="109728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1"/>
            <a:ext cx="5283200" cy="244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2014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4C1D045-68EC-1C4B-8E62-F10A52551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30" name="Straight Connector 10"/>
          <p:cNvCxnSpPr>
            <a:cxnSpLocks noChangeShapeType="1"/>
          </p:cNvCxnSpPr>
          <p:nvPr/>
        </p:nvCxnSpPr>
        <p:spPr bwMode="auto">
          <a:xfrm>
            <a:off x="609600" y="1449389"/>
            <a:ext cx="10972800" cy="1587"/>
          </a:xfrm>
          <a:prstGeom prst="line">
            <a:avLst/>
          </a:prstGeom>
          <a:noFill/>
          <a:ln w="38100">
            <a:solidFill>
              <a:srgbClr val="F78E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2" r:id="rId2"/>
    <p:sldLayoutId id="2147483783" r:id="rId3"/>
    <p:sldLayoutId id="2147483784" r:id="rId4"/>
    <p:sldLayoutId id="2147483786" r:id="rId5"/>
    <p:sldLayoutId id="2147483794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00549F"/>
          </a:solidFill>
          <a:latin typeface="ITC Franklin Gothic Std Book"/>
          <a:ea typeface="ＭＳ Ｐゴシック" pitchFamily="-107" charset="-128"/>
          <a:cs typeface="ITC Franklin Gothic Std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455960"/>
          </a:solidFill>
          <a:latin typeface="ITC Franklin Gothic Std Med"/>
          <a:ea typeface="ＭＳ Ｐゴシック" pitchFamily="-107" charset="-128"/>
          <a:cs typeface="ITC Franklin Gothic Std Me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ourier New" charset="0"/>
        <a:buChar char="o"/>
        <a:defRPr sz="2400" kern="1200">
          <a:solidFill>
            <a:srgbClr val="455960"/>
          </a:solidFill>
          <a:latin typeface="ITC Franklin Gothic Std Med"/>
          <a:ea typeface="ＭＳ Ｐゴシック" pitchFamily="-107" charset="-128"/>
          <a:cs typeface="ITC Franklin Gothic Std Me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entury Gothic" charset="0"/>
        <a:buChar char="−"/>
        <a:defRPr sz="2400" kern="1200">
          <a:solidFill>
            <a:srgbClr val="455960"/>
          </a:solidFill>
          <a:latin typeface="ITC Franklin Gothic Std Med It"/>
          <a:ea typeface="ＭＳ Ｐゴシック" pitchFamily="-107" charset="-128"/>
          <a:cs typeface="ITC Franklin Gothic Std Med I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/>
          <a:ea typeface="ＭＳ Ｐゴシック" pitchFamily="-107" charset="-128"/>
          <a:cs typeface="Century Gothi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49263"/>
            <a:ext cx="10972800" cy="9318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1"/>
            <a:ext cx="5283200" cy="244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4C1D045-68EC-1C4B-8E62-F10A52551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30" name="Straight Connector 10"/>
          <p:cNvCxnSpPr>
            <a:cxnSpLocks noChangeShapeType="1"/>
          </p:cNvCxnSpPr>
          <p:nvPr/>
        </p:nvCxnSpPr>
        <p:spPr bwMode="auto">
          <a:xfrm>
            <a:off x="609600" y="1449389"/>
            <a:ext cx="10972800" cy="1587"/>
          </a:xfrm>
          <a:prstGeom prst="line">
            <a:avLst/>
          </a:prstGeom>
          <a:noFill/>
          <a:ln w="38100">
            <a:solidFill>
              <a:srgbClr val="F78E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2304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5"/>
          </a:solidFill>
          <a:latin typeface="Franklin Gothic Medium"/>
          <a:ea typeface="ＭＳ Ｐゴシック" pitchFamily="-107" charset="-128"/>
          <a:cs typeface="Franklin Gothic Medium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Lucida Grande"/>
        <a:buChar char="-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Arial"/>
        <a:buChar char="•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Courier New"/>
        <a:buChar char="o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/>
          <a:ea typeface="ＭＳ Ｐゴシック" pitchFamily="-107" charset="-128"/>
          <a:cs typeface="Century Gothi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qpp@cms.hhs.gov" TargetMode="External"/><Relationship Id="rId2" Type="http://schemas.openxmlformats.org/officeDocument/2006/relationships/hyperlink" Target="https://www.aqihq.org/files/MIPS/2018/CMS_POSTING_2018_Recommended_Improvement_Activities_for_Anesthesiology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qpp.cms.gov/docs/QPP_MIPS_Data_Validation_Criteria.zi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Improvement Activity Attestation using the NACOR Dashboard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Individual and Group Reporting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80481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7" y="436564"/>
            <a:ext cx="10972800" cy="922337"/>
          </a:xfrm>
        </p:spPr>
        <p:txBody>
          <a:bodyPr/>
          <a:lstStyle/>
          <a:p>
            <a:r>
              <a:rPr lang="en-US" dirty="0"/>
              <a:t>Improvement Activities (IA) – Individual Attestation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737" y="1877612"/>
            <a:ext cx="6178551" cy="3560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011" y="1848583"/>
            <a:ext cx="3812419" cy="165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533" dirty="0"/>
              <a:t>Activity will show as complete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533" dirty="0"/>
              <a:t>Click “Save” before exiting the provider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4241311" y="3567131"/>
            <a:ext cx="1304544" cy="4458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5511-C0AB-4374-A82B-EAFE5A5A2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57" y="3531095"/>
            <a:ext cx="647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5AC0-61BD-4182-BB8A-0055B38D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Activities (IA) Date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E8626-0AB6-4C18-B620-93C50D7F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 to the Practice List, the        icon within the navigation menu on the left side of the screen and select your practice to edit</a:t>
            </a:r>
          </a:p>
          <a:p>
            <a:r>
              <a:rPr lang="en-US" sz="2000" dirty="0"/>
              <a:t>Once in the “Edit Practice” window, scroll down to the Improvement Activities section</a:t>
            </a:r>
          </a:p>
          <a:p>
            <a:pPr lvl="1"/>
            <a:r>
              <a:rPr lang="en-US" sz="2000" dirty="0"/>
              <a:t>The Practice Champion must select the date ranges that match the dates in which the improvement activity was done within the practice. </a:t>
            </a:r>
          </a:p>
          <a:p>
            <a:pPr marL="457200" lvl="1" indent="0">
              <a:buNone/>
            </a:pPr>
            <a:r>
              <a:rPr lang="en-US" sz="1600" dirty="0"/>
              <a:t>	Example: IA_PSPA_1 (participation in an AHRQ-listed PSO for 90 days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87899-837A-42A1-8BF0-9FAD93BA0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7C4EE-EF5E-49B0-AB59-944BF7DCE5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1F91D-731D-4C79-96D7-3ACCC89B5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1" t="39623" r="48625" b="56403"/>
          <a:stretch/>
        </p:blipFill>
        <p:spPr>
          <a:xfrm>
            <a:off x="3918857" y="1600201"/>
            <a:ext cx="401215" cy="341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1DCFA-9E3A-459F-9D84-DDB39F269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05" t="31089" r="18342" b="34081"/>
          <a:stretch/>
        </p:blipFill>
        <p:spPr>
          <a:xfrm>
            <a:off x="1886252" y="3698341"/>
            <a:ext cx="8013096" cy="26032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406FA4D-9A1E-4B6D-987D-ED6406FA5B13}"/>
              </a:ext>
            </a:extLst>
          </p:cNvPr>
          <p:cNvSpPr/>
          <p:nvPr/>
        </p:nvSpPr>
        <p:spPr>
          <a:xfrm>
            <a:off x="1296955" y="4534678"/>
            <a:ext cx="4683967" cy="105435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1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7" y="436564"/>
            <a:ext cx="10972800" cy="922337"/>
          </a:xfrm>
        </p:spPr>
        <p:txBody>
          <a:bodyPr/>
          <a:lstStyle/>
          <a:p>
            <a:r>
              <a:rPr lang="en-US" dirty="0"/>
              <a:t>Improvement Activities (IA) – Individual Attestation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B72F8-EBB9-4E95-84AA-E1515D76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74492"/>
            <a:ext cx="11367964" cy="2696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0EB54C-61BF-4CD2-98AB-F2C9ABAEC7F2}"/>
              </a:ext>
            </a:extLst>
          </p:cNvPr>
          <p:cNvSpPr txBox="1"/>
          <p:nvPr/>
        </p:nvSpPr>
        <p:spPr>
          <a:xfrm>
            <a:off x="609599" y="1528463"/>
            <a:ext cx="1106316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Franklin Gothic Book" panose="020B0503020102020204" pitchFamily="34" charset="0"/>
              </a:rPr>
              <a:t>To double check the attestation was completed, return to the provider list.     Activity will also show as complete in the CPIA Reported Column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B0C15C5-D603-4E35-8564-0AF265537A13}"/>
              </a:ext>
            </a:extLst>
          </p:cNvPr>
          <p:cNvSpPr/>
          <p:nvPr/>
        </p:nvSpPr>
        <p:spPr>
          <a:xfrm>
            <a:off x="11346425" y="4278410"/>
            <a:ext cx="698091" cy="3919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9639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7D7B-5B2D-404A-BE33-456CA2730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Attesting to an Improvement Activity – Group Attestation</a:t>
            </a:r>
          </a:p>
        </p:txBody>
      </p:sp>
    </p:spTree>
    <p:extLst>
      <p:ext uri="{BB962C8B-B14F-4D97-AF65-F5344CB8AC3E}">
        <p14:creationId xmlns:p14="http://schemas.microsoft.com/office/powerpoint/2010/main" val="110777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Activities (IA) – Group Attestation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533" dirty="0"/>
              <a:t>Attest through the Provider List in the NACOR Dashboard</a:t>
            </a:r>
          </a:p>
          <a:p>
            <a:r>
              <a:rPr lang="en-US" sz="2667" dirty="0">
                <a:latin typeface="Franklin Gothic Book" panose="020B0503020102020204" pitchFamily="34" charset="0"/>
              </a:rPr>
              <a:t>Select the Admin Dashboard Icon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68016-336D-44B3-981E-CDE54BB33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076" y="2098640"/>
            <a:ext cx="771525" cy="676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919F89-B186-436A-8D54-803662B4B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3005102"/>
            <a:ext cx="10001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5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601C-0798-4B4D-AE7F-42AC655D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67" dirty="0">
                <a:latin typeface="Franklin Gothic Medium"/>
              </a:rPr>
              <a:t>Improvement Activities (IA) – Group Attestation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E5B9E-F2A1-4D5F-B11A-D4D8AF92D7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16881-0DD7-4658-89DD-F368B5F59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458849-D170-43D8-B454-C837E59CE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arrow for the drop down list (	    ) under Provider Management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D24A0F-7F35-4E34-8409-49E733DC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631032"/>
            <a:ext cx="59055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3B4876-5318-4EA5-A0A0-AA17BC4D3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7" y="2789982"/>
            <a:ext cx="9998307" cy="23410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D00B5E-B820-42A9-82DD-57081B7C4200}"/>
              </a:ext>
            </a:extLst>
          </p:cNvPr>
          <p:cNvSpPr/>
          <p:nvPr/>
        </p:nvSpPr>
        <p:spPr>
          <a:xfrm>
            <a:off x="9610929" y="3774332"/>
            <a:ext cx="719846" cy="6614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53D9C58-B6F6-4678-A825-1550BC32F1A4}"/>
              </a:ext>
            </a:extLst>
          </p:cNvPr>
          <p:cNvSpPr/>
          <p:nvPr/>
        </p:nvSpPr>
        <p:spPr>
          <a:xfrm>
            <a:off x="9675368" y="268638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B493-0D5E-489D-9370-63AD7872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67" dirty="0">
                <a:latin typeface="Franklin Gothic Medium"/>
              </a:rPr>
              <a:t>Improvement Activities (IA) – Group Attestation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8247F-E4FF-4353-A2DB-85986FEA5D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16F14-1871-4DEE-8BE5-460440BBA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513959-C8FB-4304-BA24-A3077BAC5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“Add CPIA to Providers”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52313C-926F-4CD9-9628-6C00233E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4" y="2243225"/>
            <a:ext cx="10973751" cy="2371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7CD6AE-0159-4114-A4C8-56C7C9152283}"/>
              </a:ext>
            </a:extLst>
          </p:cNvPr>
          <p:cNvSpPr/>
          <p:nvPr/>
        </p:nvSpPr>
        <p:spPr>
          <a:xfrm>
            <a:off x="9260732" y="3570051"/>
            <a:ext cx="2101174" cy="3988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109FB10-C5DC-44E2-B6F5-857A4FE17108}"/>
              </a:ext>
            </a:extLst>
          </p:cNvPr>
          <p:cNvSpPr/>
          <p:nvPr/>
        </p:nvSpPr>
        <p:spPr>
          <a:xfrm>
            <a:off x="8248396" y="357005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CE3B-FEE7-4449-A265-F76C5478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67" dirty="0">
                <a:latin typeface="Franklin Gothic Medium"/>
              </a:rPr>
              <a:t>Improvement Activities (IA) – Group Attestation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0FE21-645C-4800-809A-479190A95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 Dashboard/Provider List will appear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304D3-9FD0-4E28-A13E-C50F3488F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4CD82-0ADD-4E9B-81E2-32D89B052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B17AB-675D-47B0-83CF-8FAAF2EA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41" y="2414675"/>
            <a:ext cx="10616119" cy="37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2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91C5-329E-4710-B8DF-48E35B3C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67" dirty="0">
                <a:solidFill>
                  <a:srgbClr val="5A87C5"/>
                </a:solidFill>
              </a:rPr>
              <a:t>Improvement Activities (IA) – Group Attestation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1EAA2-AF40-4980-8F45-7D4746DE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Select the drop down menu for the list of Improvement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EA4D5-1D03-4378-8640-43781AB45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ECF5B-69BF-4276-84A2-DE23481A0C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95F7E-1435-4E70-AD43-6B21D15E8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34" y="2542216"/>
            <a:ext cx="11021438" cy="2931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F2948F-D89E-47FA-AABC-7F51273DD812}"/>
              </a:ext>
            </a:extLst>
          </p:cNvPr>
          <p:cNvSpPr/>
          <p:nvPr/>
        </p:nvSpPr>
        <p:spPr>
          <a:xfrm>
            <a:off x="4338537" y="3180945"/>
            <a:ext cx="6614808" cy="16537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FF5F73E-28F7-4943-A2EB-87DA620D8172}"/>
              </a:ext>
            </a:extLst>
          </p:cNvPr>
          <p:cNvSpPr/>
          <p:nvPr/>
        </p:nvSpPr>
        <p:spPr>
          <a:xfrm>
            <a:off x="4017523" y="196600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3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29D4-7BD2-420E-9FDB-1459CC1C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67" dirty="0">
                <a:solidFill>
                  <a:srgbClr val="5A87C5"/>
                </a:solidFill>
              </a:rPr>
              <a:t>Improvement Activities (IA) – Group Attestation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A7558-A599-4B70-9442-08A633BD3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Select the Improvement Activity for which you want to attest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4F4DD-E597-4110-AC32-B9D47AC474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74985" y="6470652"/>
            <a:ext cx="5283200" cy="244475"/>
          </a:xfrm>
        </p:spPr>
        <p:txBody>
          <a:bodyPr/>
          <a:lstStyle/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9A6B5-F213-4213-A9D2-77D81837C1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09043-B8DC-412B-A521-4AB92B969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01" y="2244786"/>
            <a:ext cx="11129599" cy="33526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4CB32-CEFA-4EF1-8B1C-4E240F288465}"/>
              </a:ext>
            </a:extLst>
          </p:cNvPr>
          <p:cNvSpPr/>
          <p:nvPr/>
        </p:nvSpPr>
        <p:spPr>
          <a:xfrm>
            <a:off x="4173165" y="2587557"/>
            <a:ext cx="2772384" cy="67120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FAED156-4D45-4EC2-A59A-C8A5D46B5B2D}"/>
              </a:ext>
            </a:extLst>
          </p:cNvPr>
          <p:cNvSpPr/>
          <p:nvPr/>
        </p:nvSpPr>
        <p:spPr>
          <a:xfrm>
            <a:off x="3194757" y="277413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Reporting Improvement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1789"/>
            <a:ext cx="11238523" cy="4868863"/>
          </a:xfrm>
        </p:spPr>
        <p:txBody>
          <a:bodyPr/>
          <a:lstStyle/>
          <a:p>
            <a:pPr lvl="0">
              <a:buClr>
                <a:srgbClr val="0087CD"/>
              </a:buClr>
            </a:pPr>
            <a:r>
              <a:rPr lang="en-US" sz="2667" dirty="0"/>
              <a:t>Select from list of </a:t>
            </a:r>
            <a:r>
              <a:rPr lang="en-US" sz="2667" dirty="0">
                <a:hlinkClick r:id="rId2"/>
              </a:rPr>
              <a:t>Improvement Activities supported by AQI </a:t>
            </a:r>
            <a:endParaRPr lang="en-US" sz="2667" dirty="0"/>
          </a:p>
          <a:p>
            <a:pPr lvl="1">
              <a:buClr>
                <a:srgbClr val="0087CD"/>
              </a:buClr>
            </a:pPr>
            <a:r>
              <a:rPr lang="en-US" sz="2667" dirty="0"/>
              <a:t>Practice performs activity for a minimum of 90 days </a:t>
            </a:r>
          </a:p>
          <a:p>
            <a:pPr lvl="1">
              <a:buClr>
                <a:srgbClr val="0087CD"/>
              </a:buClr>
            </a:pPr>
            <a:r>
              <a:rPr lang="en-US" sz="2667" dirty="0"/>
              <a:t>Practice attests via AQI </a:t>
            </a:r>
          </a:p>
          <a:p>
            <a:pPr lvl="1">
              <a:buClr>
                <a:srgbClr val="0087CD"/>
              </a:buClr>
            </a:pPr>
            <a:r>
              <a:rPr lang="en-US" sz="2667" dirty="0"/>
              <a:t>Practice maintains documentation for 6 years</a:t>
            </a:r>
          </a:p>
          <a:p>
            <a:pPr lvl="2">
              <a:buClr>
                <a:srgbClr val="0087CD"/>
              </a:buClr>
            </a:pPr>
            <a:r>
              <a:rPr lang="en-US" dirty="0"/>
              <a:t>Contact CMS </a:t>
            </a:r>
            <a:r>
              <a:rPr lang="en-US" b="1" i="1" dirty="0">
                <a:solidFill>
                  <a:srgbClr val="FF0000"/>
                </a:solidFill>
              </a:rPr>
              <a:t>directly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qpp@cms.hhs.gov</a:t>
            </a:r>
            <a:r>
              <a:rPr lang="en-US" dirty="0"/>
              <a:t>) to verify documentation is sufficient</a:t>
            </a:r>
            <a:endParaRPr lang="en-US" sz="2667" dirty="0"/>
          </a:p>
          <a:p>
            <a:pPr>
              <a:buClr>
                <a:srgbClr val="0087CD"/>
              </a:buClr>
            </a:pPr>
            <a:r>
              <a:rPr lang="en-US" sz="2667" b="1" dirty="0"/>
              <a:t>Download</a:t>
            </a:r>
            <a:r>
              <a:rPr lang="en-US" sz="2667" dirty="0"/>
              <a:t>: Exhaustive CMS document with documentation requirements: </a:t>
            </a:r>
            <a:r>
              <a:rPr lang="en-US" sz="2133" dirty="0">
                <a:hlinkClick r:id="rId4"/>
              </a:rPr>
              <a:t>https://qpp.cms.gov/docs/QPP_MIPS_Data_Validation_Criteria.zip</a:t>
            </a:r>
            <a:r>
              <a:rPr lang="en-US" sz="2133" dirty="0"/>
              <a:t> </a:t>
            </a:r>
          </a:p>
          <a:p>
            <a:pPr>
              <a:buClr>
                <a:srgbClr val="0087CD"/>
              </a:buClr>
            </a:pPr>
            <a:r>
              <a:rPr lang="en-US" sz="2667" b="1" i="1" u="sng" dirty="0">
                <a:solidFill>
                  <a:srgbClr val="FF0000"/>
                </a:solidFill>
              </a:rPr>
              <a:t>REMINDER</a:t>
            </a:r>
            <a:r>
              <a:rPr lang="en-US" sz="2667" dirty="0">
                <a:solidFill>
                  <a:srgbClr val="FF0000"/>
                </a:solidFill>
              </a:rPr>
              <a:t>: </a:t>
            </a:r>
            <a:r>
              <a:rPr lang="en-US" sz="2667" b="1" i="1" cap="all" dirty="0">
                <a:solidFill>
                  <a:srgbClr val="FF0000"/>
                </a:solidFill>
              </a:rPr>
              <a:t>You are already performing PSPA_1!</a:t>
            </a:r>
            <a:endParaRPr lang="en-US" sz="3733" b="1" i="1" cap="all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2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C6D5-DC57-4671-B715-DF5E4B348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67" dirty="0">
                <a:solidFill>
                  <a:srgbClr val="5A87C5"/>
                </a:solidFill>
              </a:rPr>
              <a:t>Improvement Activities (IA) – Group Attestation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1F11E-576E-4FE0-8FA4-FBCF61BCD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Select the providers for whom you wish to attest, then click submit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72E3B-5782-4E78-A42D-5B3E07804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EE915-7ACC-4C21-A5D2-B9B497AA14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341A5-711C-45F0-85C9-2D1253EDA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8" y="2543257"/>
            <a:ext cx="11258145" cy="3541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D39AD7-9D3F-42B8-9471-BBDA83A3F71F}"/>
              </a:ext>
            </a:extLst>
          </p:cNvPr>
          <p:cNvSpPr/>
          <p:nvPr/>
        </p:nvSpPr>
        <p:spPr>
          <a:xfrm>
            <a:off x="700391" y="5359940"/>
            <a:ext cx="11024682" cy="72488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9912A018-CF6C-421D-B440-FF9984512006}"/>
              </a:ext>
            </a:extLst>
          </p:cNvPr>
          <p:cNvSpPr/>
          <p:nvPr/>
        </p:nvSpPr>
        <p:spPr>
          <a:xfrm>
            <a:off x="10690698" y="2387615"/>
            <a:ext cx="1105711" cy="1338078"/>
          </a:xfrm>
          <a:prstGeom prst="downArrow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# of Providers selected will appear here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E5C17C3-2366-48E6-93DA-FA17FE9434AA}"/>
              </a:ext>
            </a:extLst>
          </p:cNvPr>
          <p:cNvSpPr/>
          <p:nvPr/>
        </p:nvSpPr>
        <p:spPr>
          <a:xfrm>
            <a:off x="7928042" y="2918298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B99CCF0D-B1B2-47AE-8ADB-9CEFDD427327}"/>
              </a:ext>
            </a:extLst>
          </p:cNvPr>
          <p:cNvSpPr/>
          <p:nvPr/>
        </p:nvSpPr>
        <p:spPr>
          <a:xfrm>
            <a:off x="609600" y="4598109"/>
            <a:ext cx="1549940" cy="914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Click on each provider that you would like to attest</a:t>
            </a:r>
          </a:p>
        </p:txBody>
      </p:sp>
    </p:spTree>
    <p:extLst>
      <p:ext uri="{BB962C8B-B14F-4D97-AF65-F5344CB8AC3E}">
        <p14:creationId xmlns:p14="http://schemas.microsoft.com/office/powerpoint/2010/main" val="347918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B912-36BE-4F86-B303-CACE0574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67" dirty="0">
                <a:solidFill>
                  <a:srgbClr val="5A87C5"/>
                </a:solidFill>
              </a:rPr>
              <a:t>Improvement Activities (IA) – Group Attestation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522D5-10B7-44D9-A5E1-F93510D39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following screen will appear: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information is correct select “</a:t>
            </a:r>
            <a:r>
              <a:rPr lang="en-US" dirty="0" err="1"/>
              <a:t>Continue”if</a:t>
            </a:r>
            <a:r>
              <a:rPr lang="en-US" dirty="0"/>
              <a:t> not select “Cancel”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D3A31-0EE2-4ECF-BCB5-59DC5392EB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467CD-B8EF-4CA7-B658-1421CA82F4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4F93F-9BA7-4F6A-BE38-E09B5D57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649" y="2143606"/>
            <a:ext cx="6418702" cy="308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0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1936-382F-4B2F-B279-0E99D06A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67" dirty="0">
                <a:solidFill>
                  <a:srgbClr val="5A87C5"/>
                </a:solidFill>
              </a:rPr>
              <a:t>Improvement Activities (IA) – Group Attestation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4FC70-DDC9-4D0B-AA97-BA149E76E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2637917"/>
            <a:ext cx="8020050" cy="29051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75C60-7D5E-4023-8548-9BE54A751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601789"/>
            <a:ext cx="10972800" cy="4638675"/>
          </a:xfrm>
        </p:spPr>
        <p:txBody>
          <a:bodyPr/>
          <a:lstStyle/>
          <a:p>
            <a:r>
              <a:rPr lang="en-US" dirty="0"/>
              <a:t>If you selected “Continue” on the previous screen this message will appear.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D2657-13DD-4BF3-82FC-772945DA5E0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42661-142B-4D2B-847A-23937EE74E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7" y="436564"/>
            <a:ext cx="10972800" cy="922337"/>
          </a:xfrm>
        </p:spPr>
        <p:txBody>
          <a:bodyPr/>
          <a:lstStyle/>
          <a:p>
            <a:r>
              <a:rPr lang="en-US" dirty="0"/>
              <a:t>Improvement Activities (IA) – Individual Attestation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B72F8-EBB9-4E95-84AA-E1515D76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74492"/>
            <a:ext cx="11367964" cy="2696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0EB54C-61BF-4CD2-98AB-F2C9ABAEC7F2}"/>
              </a:ext>
            </a:extLst>
          </p:cNvPr>
          <p:cNvSpPr txBox="1"/>
          <p:nvPr/>
        </p:nvSpPr>
        <p:spPr>
          <a:xfrm>
            <a:off x="609599" y="1528463"/>
            <a:ext cx="110631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Franklin Gothic Book" panose="020B0503020102020204" pitchFamily="34" charset="0"/>
              </a:rPr>
              <a:t>Activity will also show as complete in the CPIA Reported Column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B0C15C5-D603-4E35-8564-0AF265537A13}"/>
              </a:ext>
            </a:extLst>
          </p:cNvPr>
          <p:cNvSpPr/>
          <p:nvPr/>
        </p:nvSpPr>
        <p:spPr>
          <a:xfrm>
            <a:off x="11346425" y="4278410"/>
            <a:ext cx="698091" cy="3919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1023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5AC0-61BD-4182-BB8A-0055B38D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Activities (IA) Date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E8626-0AB6-4C18-B620-93C50D7F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 to the Practice List, the        icon within the navigation menu on the left side of the screen and select your practice to edit</a:t>
            </a:r>
          </a:p>
          <a:p>
            <a:r>
              <a:rPr lang="en-US" sz="2000" dirty="0"/>
              <a:t>Once in the “Edit Practice” window, scroll down to the Improvement Activities section</a:t>
            </a:r>
          </a:p>
          <a:p>
            <a:pPr lvl="1"/>
            <a:r>
              <a:rPr lang="en-US" sz="2000" dirty="0"/>
              <a:t>The Practice Champion must select the date ranges that match the dates in which the improvement activity was done within the practice. </a:t>
            </a:r>
          </a:p>
          <a:p>
            <a:pPr marL="457200" lvl="1" indent="0">
              <a:buNone/>
            </a:pPr>
            <a:r>
              <a:rPr lang="en-US" sz="1600" dirty="0"/>
              <a:t>	Example: IA_PSPA_1 (participation in an AHRQ-listed PSO for 90 days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87899-837A-42A1-8BF0-9FAD93BA0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7C4EE-EF5E-49B0-AB59-944BF7DCE5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1F91D-731D-4C79-96D7-3ACCC89B5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1" t="39623" r="48625" b="56403"/>
          <a:stretch/>
        </p:blipFill>
        <p:spPr>
          <a:xfrm>
            <a:off x="3816220" y="1600201"/>
            <a:ext cx="401215" cy="341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1DCFA-9E3A-459F-9D84-DDB39F269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05" t="31089" r="18342" b="34081"/>
          <a:stretch/>
        </p:blipFill>
        <p:spPr>
          <a:xfrm>
            <a:off x="1886252" y="3698341"/>
            <a:ext cx="8013096" cy="26032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406FA4D-9A1E-4B6D-987D-ED6406FA5B13}"/>
              </a:ext>
            </a:extLst>
          </p:cNvPr>
          <p:cNvSpPr/>
          <p:nvPr/>
        </p:nvSpPr>
        <p:spPr>
          <a:xfrm>
            <a:off x="1296955" y="4534678"/>
            <a:ext cx="4683967" cy="105435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1ECE-5274-48E3-A746-933B21BE7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Attesting to an Improvement Activity – Individual Attestation</a:t>
            </a:r>
          </a:p>
        </p:txBody>
      </p:sp>
    </p:spTree>
    <p:extLst>
      <p:ext uri="{BB962C8B-B14F-4D97-AF65-F5344CB8AC3E}">
        <p14:creationId xmlns:p14="http://schemas.microsoft.com/office/powerpoint/2010/main" val="323125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Activities (IA) – Individual Attestation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533" dirty="0"/>
              <a:t>Attest through the Provider List in the NACOR Dashboard</a:t>
            </a:r>
          </a:p>
          <a:p>
            <a:r>
              <a:rPr lang="en-US" sz="2667" dirty="0">
                <a:latin typeface="Franklin Gothic Book" panose="020B0503020102020204" pitchFamily="34" charset="0"/>
              </a:rPr>
              <a:t>Select the User Management Icon </a:t>
            </a:r>
          </a:p>
          <a:p>
            <a:r>
              <a:rPr lang="en-US" sz="2667" dirty="0">
                <a:latin typeface="Franklin Gothic Book" panose="020B0503020102020204" pitchFamily="34" charset="0"/>
              </a:rPr>
              <a:t>Select Provider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A37116-277C-405B-9340-15A271FA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97" y="2110834"/>
            <a:ext cx="617588" cy="628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10AB1B-FFA7-47C0-9FB8-80D590A0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3532650"/>
            <a:ext cx="6286500" cy="2707815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429FCD21-90C1-418F-9AA1-C6FE3130D97E}"/>
              </a:ext>
            </a:extLst>
          </p:cNvPr>
          <p:cNvSpPr/>
          <p:nvPr/>
        </p:nvSpPr>
        <p:spPr>
          <a:xfrm>
            <a:off x="5214308" y="4994711"/>
            <a:ext cx="1304544" cy="45236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0870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Activities (IA) – Individual Attestation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C42D0-7A9F-446F-AD5D-59DD4A55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29" y="2461099"/>
            <a:ext cx="10555280" cy="34825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667" dirty="0">
                <a:latin typeface="Franklin Gothic Book" panose="020B0503020102020204" pitchFamily="34" charset="0"/>
              </a:rPr>
              <a:t>Select a Provider to access the “Edit Provider”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3330BB-74DE-4B25-A67E-6D21D888A054}"/>
              </a:ext>
            </a:extLst>
          </p:cNvPr>
          <p:cNvSpPr/>
          <p:nvPr/>
        </p:nvSpPr>
        <p:spPr>
          <a:xfrm>
            <a:off x="905290" y="4951378"/>
            <a:ext cx="10381419" cy="51556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7D04926B-4B93-454A-A69A-2F3F5243FBF9}"/>
              </a:ext>
            </a:extLst>
          </p:cNvPr>
          <p:cNvSpPr/>
          <p:nvPr/>
        </p:nvSpPr>
        <p:spPr>
          <a:xfrm>
            <a:off x="731429" y="3638145"/>
            <a:ext cx="1175192" cy="1313233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Click on the provider’s name to select</a:t>
            </a:r>
          </a:p>
        </p:txBody>
      </p:sp>
    </p:spTree>
    <p:extLst>
      <p:ext uri="{BB962C8B-B14F-4D97-AF65-F5344CB8AC3E}">
        <p14:creationId xmlns:p14="http://schemas.microsoft.com/office/powerpoint/2010/main" val="227796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Activities (IA) – Individual Attestation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667" dirty="0">
                <a:latin typeface="Franklin Gothic Book" panose="020B0503020102020204" pitchFamily="34" charset="0"/>
              </a:rPr>
              <a:t>Once you are on the “Edit Provider” Page – scroll to the bottom of the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4A28C-5479-495F-8022-E3F83BFA7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1" y="2781218"/>
            <a:ext cx="10907949" cy="34592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653BEB-B065-4169-BB66-D0D1A7A7244D}"/>
              </a:ext>
            </a:extLst>
          </p:cNvPr>
          <p:cNvSpPr/>
          <p:nvPr/>
        </p:nvSpPr>
        <p:spPr>
          <a:xfrm>
            <a:off x="1614791" y="2781218"/>
            <a:ext cx="1157592" cy="33163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7" y="436564"/>
            <a:ext cx="10972800" cy="922337"/>
          </a:xfrm>
        </p:spPr>
        <p:txBody>
          <a:bodyPr/>
          <a:lstStyle/>
          <a:p>
            <a:r>
              <a:rPr lang="en-US" dirty="0"/>
              <a:t>Improvement Activities (IA) – Individual Attestation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6349" y="1499368"/>
            <a:ext cx="10972800" cy="4638675"/>
          </a:xfrm>
        </p:spPr>
        <p:txBody>
          <a:bodyPr/>
          <a:lstStyle/>
          <a:p>
            <a:r>
              <a:rPr lang="en-US" sz="2533" dirty="0"/>
              <a:t>Edit Provider Page – scroll down to the bottom of the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62" y="2137860"/>
            <a:ext cx="5932455" cy="3299000"/>
          </a:xfrm>
          <a:prstGeom prst="rect">
            <a:avLst/>
          </a:prstGeom>
        </p:spPr>
      </p:pic>
      <p:sp>
        <p:nvSpPr>
          <p:cNvPr id="9" name="Arrow: Down 8"/>
          <p:cNvSpPr/>
          <p:nvPr/>
        </p:nvSpPr>
        <p:spPr>
          <a:xfrm rot="2257741">
            <a:off x="8216554" y="2249135"/>
            <a:ext cx="491325" cy="13045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80204-755A-422F-AED0-8A5C48E2935A}"/>
              </a:ext>
            </a:extLst>
          </p:cNvPr>
          <p:cNvSpPr/>
          <p:nvPr/>
        </p:nvSpPr>
        <p:spPr>
          <a:xfrm>
            <a:off x="672654" y="5644292"/>
            <a:ext cx="9164184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533" dirty="0">
                <a:latin typeface="Franklin Gothic Book" panose="020B0503020102020204" pitchFamily="34" charset="0"/>
              </a:rPr>
              <a:t>Click on the pencil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9A5CCF-3CFC-47CD-AE0D-115ED6F1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767" y="5616729"/>
            <a:ext cx="508426" cy="4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7" y="436564"/>
            <a:ext cx="10972800" cy="922337"/>
          </a:xfrm>
        </p:spPr>
        <p:txBody>
          <a:bodyPr/>
          <a:lstStyle/>
          <a:p>
            <a:r>
              <a:rPr lang="en-US" dirty="0"/>
              <a:t> Improvement Activities (IA) – Individual Attestation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40" y="2130358"/>
            <a:ext cx="8360228" cy="35895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744F5-CBD7-4B66-B2F8-E811665D162C}"/>
              </a:ext>
            </a:extLst>
          </p:cNvPr>
          <p:cNvSpPr txBox="1"/>
          <p:nvPr/>
        </p:nvSpPr>
        <p:spPr>
          <a:xfrm>
            <a:off x="609600" y="2116038"/>
            <a:ext cx="1763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 list of the Improvement Activities will appear with their ID, name and description.</a:t>
            </a:r>
          </a:p>
        </p:txBody>
      </p:sp>
    </p:spTree>
    <p:extLst>
      <p:ext uri="{BB962C8B-B14F-4D97-AF65-F5344CB8AC3E}">
        <p14:creationId xmlns:p14="http://schemas.microsoft.com/office/powerpoint/2010/main" val="284736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7" y="436564"/>
            <a:ext cx="10972800" cy="922337"/>
          </a:xfrm>
        </p:spPr>
        <p:txBody>
          <a:bodyPr/>
          <a:lstStyle/>
          <a:p>
            <a:r>
              <a:rPr lang="en-US" dirty="0"/>
              <a:t>Improvement Activities (IA) – Individual Attestation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26910"/>
            <a:ext cx="10953448" cy="3109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763" y="1526505"/>
            <a:ext cx="10750248" cy="87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533" dirty="0"/>
              <a:t>Select the activity for which you want to attest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533" dirty="0"/>
              <a:t>Click on Apply</a:t>
            </a:r>
          </a:p>
        </p:txBody>
      </p:sp>
      <p:sp>
        <p:nvSpPr>
          <p:cNvPr id="9" name="Arrow: Down 8"/>
          <p:cNvSpPr/>
          <p:nvPr/>
        </p:nvSpPr>
        <p:spPr>
          <a:xfrm>
            <a:off x="899885" y="2459762"/>
            <a:ext cx="578443" cy="10819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row: Right 9"/>
          <p:cNvSpPr/>
          <p:nvPr/>
        </p:nvSpPr>
        <p:spPr>
          <a:xfrm>
            <a:off x="8737600" y="5338189"/>
            <a:ext cx="1304544" cy="429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181780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455960"/>
      </a:dk1>
      <a:lt1>
        <a:sysClr val="window" lastClr="FFFFFF"/>
      </a:lt1>
      <a:dk2>
        <a:srgbClr val="5A87C5"/>
      </a:dk2>
      <a:lt2>
        <a:srgbClr val="72CDF4"/>
      </a:lt2>
      <a:accent1>
        <a:srgbClr val="F78E1E"/>
      </a:accent1>
      <a:accent2>
        <a:srgbClr val="8DC63F"/>
      </a:accent2>
      <a:accent3>
        <a:srgbClr val="FFD200"/>
      </a:accent3>
      <a:accent4>
        <a:srgbClr val="00447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ASA">
      <a:dk1>
        <a:srgbClr val="000000"/>
      </a:dk1>
      <a:lt1>
        <a:srgbClr val="FFFFFF"/>
      </a:lt1>
      <a:dk2>
        <a:srgbClr val="455960"/>
      </a:dk2>
      <a:lt2>
        <a:srgbClr val="E7E6E6"/>
      </a:lt2>
      <a:accent1>
        <a:srgbClr val="5A87C5"/>
      </a:accent1>
      <a:accent2>
        <a:srgbClr val="72CDF4"/>
      </a:accent2>
      <a:accent3>
        <a:srgbClr val="F78E1E"/>
      </a:accent3>
      <a:accent4>
        <a:srgbClr val="FFD200"/>
      </a:accent4>
      <a:accent5>
        <a:srgbClr val="008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FDFD0274D984DB9ADB2348C17B434" ma:contentTypeVersion="6" ma:contentTypeDescription="Create a new document." ma:contentTypeScope="" ma:versionID="34853c53b59f7f301c419127dfea751c">
  <xsd:schema xmlns:xsd="http://www.w3.org/2001/XMLSchema" xmlns:xs="http://www.w3.org/2001/XMLSchema" xmlns:p="http://schemas.microsoft.com/office/2006/metadata/properties" xmlns:ns2="6776f7d4-d293-49eb-8b87-3f3e98ab34be" xmlns:ns3="0b6df179-462f-4753-9d88-2b80d47220e0" targetNamespace="http://schemas.microsoft.com/office/2006/metadata/properties" ma:root="true" ma:fieldsID="a7f3afe2c7a1acc16c724c2760e4e30a" ns2:_="" ns3:_="">
    <xsd:import namespace="6776f7d4-d293-49eb-8b87-3f3e98ab34be"/>
    <xsd:import namespace="0b6df179-462f-4753-9d88-2b80d47220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6f7d4-d293-49eb-8b87-3f3e98ab34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df179-462f-4753-9d88-2b80d47220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870FF4-38E4-4C84-9614-CAD5C37E3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6f7d4-d293-49eb-8b87-3f3e98ab34be"/>
    <ds:schemaRef ds:uri="0b6df179-462f-4753-9d88-2b80d4722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0C80DA-3364-4D89-96BC-39D8F9DFF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4D2990-B999-4454-9471-555FDBBEC086}">
  <ds:schemaRefs>
    <ds:schemaRef ds:uri="http://purl.org/dc/dcmitype/"/>
    <ds:schemaRef ds:uri="http://schemas.microsoft.com/office/2006/documentManagement/types"/>
    <ds:schemaRef ds:uri="6776f7d4-d293-49eb-8b87-3f3e98ab34b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b6df179-462f-4753-9d88-2b80d47220e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843</Words>
  <Application>Microsoft Office PowerPoint</Application>
  <PresentationFormat>Widescreen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Calibri</vt:lpstr>
      <vt:lpstr>Century Gothic</vt:lpstr>
      <vt:lpstr>Courier New</vt:lpstr>
      <vt:lpstr>Franklin Gothic Book</vt:lpstr>
      <vt:lpstr>Franklin Gothic Medium</vt:lpstr>
      <vt:lpstr>ITC Franklin Gothic Std Book</vt:lpstr>
      <vt:lpstr>ITC Franklin Gothic Std Med</vt:lpstr>
      <vt:lpstr>ITC Franklin Gothic Std Med It</vt:lpstr>
      <vt:lpstr>Lucida Grande</vt:lpstr>
      <vt:lpstr>Default Theme</vt:lpstr>
      <vt:lpstr>1_Default Theme</vt:lpstr>
      <vt:lpstr>Improvement Activity Attestation using the NACOR Dashboard </vt:lpstr>
      <vt:lpstr>Reporting Improvement Activities</vt:lpstr>
      <vt:lpstr>Attesting to an Improvement Activity – Individual Attestation</vt:lpstr>
      <vt:lpstr>Improvement Activities (IA) – Individual Attestation</vt:lpstr>
      <vt:lpstr>Improvement Activities (IA) – Individual Attestation</vt:lpstr>
      <vt:lpstr>Improvement Activities (IA) – Individual Attestation</vt:lpstr>
      <vt:lpstr>Improvement Activities (IA) – Individual Attestation</vt:lpstr>
      <vt:lpstr> Improvement Activities (IA) – Individual Attestation</vt:lpstr>
      <vt:lpstr>Improvement Activities (IA) – Individual Attestation</vt:lpstr>
      <vt:lpstr>Improvement Activities (IA) – Individual Attestation</vt:lpstr>
      <vt:lpstr>Improvement Activities (IA) Date Selection</vt:lpstr>
      <vt:lpstr>Improvement Activities (IA) – Individual Attestation</vt:lpstr>
      <vt:lpstr>Attesting to an Improvement Activity – Group Attestation</vt:lpstr>
      <vt:lpstr>Improvement Activities (IA) – Group Attestation</vt:lpstr>
      <vt:lpstr>Improvement Activities (IA) – Group Attestation</vt:lpstr>
      <vt:lpstr>Improvement Activities (IA) – Group Attestation</vt:lpstr>
      <vt:lpstr>Improvement Activities (IA) – Group Attestation</vt:lpstr>
      <vt:lpstr>Improvement Activities (IA) – Group Attestation</vt:lpstr>
      <vt:lpstr>Improvement Activities (IA) – Group Attestation</vt:lpstr>
      <vt:lpstr>Improvement Activities (IA) – Group Attestation</vt:lpstr>
      <vt:lpstr>Improvement Activities (IA) – Group Attestation</vt:lpstr>
      <vt:lpstr>Improvement Activities (IA) – Group Attestation</vt:lpstr>
      <vt:lpstr>Improvement Activities (IA) – Individual Attestation</vt:lpstr>
      <vt:lpstr>Improvement Activities (IA) Date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MACRA Reporting Workshop</dc:title>
  <dc:creator>Erika Kalb</dc:creator>
  <cp:lastModifiedBy>Annette Antos</cp:lastModifiedBy>
  <cp:revision>7</cp:revision>
  <dcterms:modified xsi:type="dcterms:W3CDTF">2018-06-15T16:11:34Z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0x010100D44FDFD0274D984DB9ADB2348C17B434</vt:lpwstr>
  </property>
</Properties>
</file>