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2" r:id="rId1"/>
    <p:sldMasterId id="2147483787" r:id="rId2"/>
  </p:sldMasterIdLst>
  <p:notesMasterIdLst>
    <p:notesMasterId r:id="rId20"/>
  </p:notesMasterIdLst>
  <p:sldIdLst>
    <p:sldId id="256" r:id="rId3"/>
    <p:sldId id="263" r:id="rId4"/>
    <p:sldId id="324" r:id="rId5"/>
    <p:sldId id="329" r:id="rId6"/>
    <p:sldId id="326" r:id="rId7"/>
    <p:sldId id="327" r:id="rId8"/>
    <p:sldId id="328" r:id="rId9"/>
    <p:sldId id="316" r:id="rId10"/>
    <p:sldId id="323" r:id="rId11"/>
    <p:sldId id="294" r:id="rId12"/>
    <p:sldId id="317" r:id="rId13"/>
    <p:sldId id="302" r:id="rId14"/>
    <p:sldId id="320" r:id="rId15"/>
    <p:sldId id="319" r:id="rId16"/>
    <p:sldId id="318" r:id="rId17"/>
    <p:sldId id="321" r:id="rId18"/>
    <p:sldId id="292" r:id="rId19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9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39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4CCBB4-006B-47DC-AB1A-97B26F1CF83E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CC87B-84E0-4A6C-950C-74DCE0A3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ASA%20Logo%20no%20glob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.kelstrom/Desktop/ASA%20Logo%20no%20glob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457201" y="4680348"/>
            <a:ext cx="1539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455960"/>
                </a:solidFill>
                <a:latin typeface="ITC Franklin Gothic Std Med" charset="0"/>
                <a:cs typeface="ITC Franklin Gothic Std Med" charset="0"/>
              </a:rPr>
              <a:t>asahq.org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9525" y="-14288"/>
            <a:ext cx="9163050" cy="1614488"/>
          </a:xfrm>
          <a:custGeom>
            <a:avLst/>
            <a:gdLst>
              <a:gd name="connsiteX0" fmla="*/ 9769 w 9163538"/>
              <a:gd name="connsiteY0" fmla="*/ 19538 h 1748692"/>
              <a:gd name="connsiteX1" fmla="*/ 9163538 w 9163538"/>
              <a:gd name="connsiteY1" fmla="*/ 0 h 1748692"/>
              <a:gd name="connsiteX2" fmla="*/ 9163538 w 9163538"/>
              <a:gd name="connsiteY2" fmla="*/ 1748692 h 1748692"/>
              <a:gd name="connsiteX3" fmla="*/ 0 w 9163538"/>
              <a:gd name="connsiteY3" fmla="*/ 1191846 h 1748692"/>
              <a:gd name="connsiteX4" fmla="*/ 9769 w 9163538"/>
              <a:gd name="connsiteY4" fmla="*/ 19538 h 1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538" h="1748692">
                <a:moveTo>
                  <a:pt x="9769" y="19538"/>
                </a:moveTo>
                <a:lnTo>
                  <a:pt x="9163538" y="0"/>
                </a:lnTo>
                <a:lnTo>
                  <a:pt x="9163538" y="1748692"/>
                </a:lnTo>
                <a:lnTo>
                  <a:pt x="0" y="1191846"/>
                </a:lnTo>
                <a:cubicBezTo>
                  <a:pt x="3256" y="791307"/>
                  <a:pt x="6513" y="390769"/>
                  <a:pt x="9769" y="19538"/>
                </a:cubicBezTo>
                <a:close/>
              </a:path>
            </a:pathLst>
          </a:custGeom>
          <a:solidFill>
            <a:srgbClr val="0054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ASA Logo no globe.png" descr="/Users/j.kelstrom/Desktop/ASA Logo no glob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26" y="514350"/>
            <a:ext cx="2571174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6453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5A87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57450"/>
            <a:ext cx="82296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2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46F-86EF-FD4C-B5C6-371198FD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A Logo WEB ONLY.eps" descr="/Users/j.kelstrom/Desktop/JKELSTROM Computer/Desktop/Logos/ASA Logo WEB 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2234804"/>
            <a:ext cx="592772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0" y="4343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@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ASALifeline</a:t>
            </a:r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 | 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Fb.me</a:t>
            </a:r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/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AmericanSocietyofAnesthesiologists</a:t>
            </a:r>
            <a:endParaRPr lang="en-US" sz="2000" dirty="0">
              <a:solidFill>
                <a:srgbClr val="455960"/>
              </a:solidFill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0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948"/>
            <a:ext cx="8229600" cy="691753"/>
          </a:xfrm>
        </p:spPr>
        <p:txBody>
          <a:bodyPr/>
          <a:lstStyle>
            <a:lvl1pPr algn="l">
              <a:defRPr sz="2600" b="0" i="0" cap="none" baseline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7200" y="1201342"/>
            <a:ext cx="8229600" cy="3479006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600"/>
              </a:spcAft>
              <a:buFont typeface="Lucida Grande"/>
              <a:buChar char="-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65FE-13F9-AB4E-80A2-C36AF02A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D2C4-BB1C-A54F-9170-38F0A910A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7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4EF-BCDB-A340-81D5-079B50918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46F-86EF-FD4C-B5C6-371198FD1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A Logo WEB ONLY.eps" descr="/Users/j.kelstrom/Desktop/JKELSTROM Computer/Desktop/Logos/ASA Logo WEB 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2234804"/>
            <a:ext cx="5927725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0" y="4343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@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ASALifeline</a:t>
            </a:r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 | 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Fb.me</a:t>
            </a:r>
            <a:r>
              <a:rPr lang="en-US" sz="2000" dirty="0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/</a:t>
            </a:r>
            <a:r>
              <a:rPr lang="en-US" sz="2000" dirty="0" err="1">
                <a:solidFill>
                  <a:srgbClr val="455960"/>
                </a:solidFill>
                <a:latin typeface="Franklin Gothic Book" charset="0"/>
                <a:cs typeface="Franklin Gothic Book" charset="0"/>
              </a:rPr>
              <a:t>AmericanSocietyofAnesthesiologists</a:t>
            </a:r>
            <a:endParaRPr lang="en-US" sz="2000" dirty="0">
              <a:solidFill>
                <a:srgbClr val="455960"/>
              </a:solidFill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9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457201" y="4680348"/>
            <a:ext cx="1539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455960"/>
                </a:solidFill>
                <a:latin typeface="ITC Franklin Gothic Std Med" charset="0"/>
                <a:cs typeface="ITC Franklin Gothic Std Med" charset="0"/>
              </a:rPr>
              <a:t>asahq.org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9525" y="-14288"/>
            <a:ext cx="9163050" cy="1614488"/>
          </a:xfrm>
          <a:custGeom>
            <a:avLst/>
            <a:gdLst>
              <a:gd name="connsiteX0" fmla="*/ 9769 w 9163538"/>
              <a:gd name="connsiteY0" fmla="*/ 19538 h 1748692"/>
              <a:gd name="connsiteX1" fmla="*/ 9163538 w 9163538"/>
              <a:gd name="connsiteY1" fmla="*/ 0 h 1748692"/>
              <a:gd name="connsiteX2" fmla="*/ 9163538 w 9163538"/>
              <a:gd name="connsiteY2" fmla="*/ 1748692 h 1748692"/>
              <a:gd name="connsiteX3" fmla="*/ 0 w 9163538"/>
              <a:gd name="connsiteY3" fmla="*/ 1191846 h 1748692"/>
              <a:gd name="connsiteX4" fmla="*/ 9769 w 9163538"/>
              <a:gd name="connsiteY4" fmla="*/ 19538 h 1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538" h="1748692">
                <a:moveTo>
                  <a:pt x="9769" y="19538"/>
                </a:moveTo>
                <a:lnTo>
                  <a:pt x="9163538" y="0"/>
                </a:lnTo>
                <a:lnTo>
                  <a:pt x="9163538" y="1748692"/>
                </a:lnTo>
                <a:lnTo>
                  <a:pt x="0" y="1191846"/>
                </a:lnTo>
                <a:cubicBezTo>
                  <a:pt x="3256" y="791307"/>
                  <a:pt x="6513" y="390769"/>
                  <a:pt x="9769" y="19538"/>
                </a:cubicBezTo>
                <a:close/>
              </a:path>
            </a:pathLst>
          </a:custGeom>
          <a:solidFill>
            <a:srgbClr val="0054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SA Logo no globe.png" descr="/Users/j.kelstrom/Desktop/ASA Logo no glob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26" y="514350"/>
            <a:ext cx="2571174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6453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5A87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57450"/>
            <a:ext cx="82296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81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D2C4-BB1C-A54F-9170-38F0A910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A87C5"/>
                </a:solidFill>
                <a:latin typeface="ITC Franklin Gothic Std Med"/>
                <a:cs typeface="ITC Franklin Gothic Std M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4EF-BCDB-A340-81D5-079B5091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6947"/>
            <a:ext cx="8229600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57751"/>
            <a:ext cx="39624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1"/>
            <a:ext cx="21336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C1D045-68EC-1C4B-8E62-F10A52551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30" name="Straight Connector 10"/>
          <p:cNvCxnSpPr>
            <a:cxnSpLocks noChangeShapeType="1"/>
          </p:cNvCxnSpPr>
          <p:nvPr/>
        </p:nvCxnSpPr>
        <p:spPr bwMode="auto">
          <a:xfrm>
            <a:off x="457200" y="1087042"/>
            <a:ext cx="8229600" cy="1190"/>
          </a:xfrm>
          <a:prstGeom prst="line">
            <a:avLst/>
          </a:prstGeom>
          <a:noFill/>
          <a:ln w="38100">
            <a:solidFill>
              <a:srgbClr val="F78E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1" r:id="rId2"/>
    <p:sldLayoutId id="2147483782" r:id="rId3"/>
    <p:sldLayoutId id="2147483783" r:id="rId4"/>
    <p:sldLayoutId id="2147483784" r:id="rId5"/>
    <p:sldLayoutId id="214748378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Franklin Gothic Medium"/>
          <a:ea typeface="ＭＳ Ｐゴシック" pitchFamily="-107" charset="-128"/>
          <a:cs typeface="Franklin Gothic Medium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/>
        <a:buChar char="-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/>
        <a:buChar char="o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6947"/>
            <a:ext cx="8229600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57751"/>
            <a:ext cx="39624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 AMERICAN SOCIETY OF ANESTHESIOLOGISTS.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1"/>
            <a:ext cx="2133600" cy="183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4C1D045-68EC-1C4B-8E62-F10A52551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30" name="Straight Connector 10"/>
          <p:cNvCxnSpPr>
            <a:cxnSpLocks noChangeShapeType="1"/>
          </p:cNvCxnSpPr>
          <p:nvPr/>
        </p:nvCxnSpPr>
        <p:spPr bwMode="auto">
          <a:xfrm>
            <a:off x="457200" y="1087042"/>
            <a:ext cx="8229600" cy="1190"/>
          </a:xfrm>
          <a:prstGeom prst="line">
            <a:avLst/>
          </a:prstGeom>
          <a:noFill/>
          <a:ln w="38100">
            <a:solidFill>
              <a:srgbClr val="F78E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3212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  <p:sldLayoutId id="2147483791" r:id="rId3"/>
    <p:sldLayoutId id="2147483792" r:id="rId4"/>
    <p:sldLayoutId id="2147483793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Franklin Gothic Medium"/>
          <a:ea typeface="ＭＳ Ｐゴシック" pitchFamily="-107" charset="-128"/>
          <a:cs typeface="Franklin Gothic Medium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549F"/>
          </a:solidFill>
          <a:latin typeface="ITC Franklin Gothic Std Book" charset="0"/>
          <a:ea typeface="ＭＳ Ｐゴシック" pitchFamily="-107" charset="-128"/>
          <a:cs typeface="Century 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00549F"/>
          </a:solidFill>
          <a:latin typeface="Century Gothic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/>
        <a:buChar char="-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/>
        <a:buChar char="o"/>
        <a:defRPr sz="2400" kern="1200">
          <a:solidFill>
            <a:srgbClr val="455960"/>
          </a:solidFill>
          <a:latin typeface="Franklin Gothic Book"/>
          <a:ea typeface="ＭＳ Ｐゴシック" pitchFamily="-107" charset="-128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acorsupport@arbormetrix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acorsupport@arbormetrix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skaqi@asahq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skaqi@asahq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gotowebinar.com/register/3300471505522886403" TargetMode="External"/><Relationship Id="rId2" Type="http://schemas.openxmlformats.org/officeDocument/2006/relationships/hyperlink" Target="https://register.gotowebinar.com/register/593589422281669862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qihq.org/files/2017%20MIPS/MIPS%20at%20a%20Glance%202017.pdf" TargetMode="External"/><Relationship Id="rId3" Type="http://schemas.openxmlformats.org/officeDocument/2006/relationships/hyperlink" Target="https://www.aqihq.org/files/2017%20MIPS/2017-06-19_FINAL%202017_QCDR_Measure_Booklet.pdf" TargetMode="External"/><Relationship Id="rId7" Type="http://schemas.openxmlformats.org/officeDocument/2006/relationships/hyperlink" Target="https://www.aqihq.org/files/2017%20MIPS/2017_Coding_Crosswalk_Final_June.pdf" TargetMode="External"/><Relationship Id="rId2" Type="http://schemas.openxmlformats.org/officeDocument/2006/relationships/hyperlink" Target="http://www.aqihq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qihq.org/files/2017%20MIPS/2017_Measure_ID_Crosswalk_Final_June.pdf" TargetMode="External"/><Relationship Id="rId5" Type="http://schemas.openxmlformats.org/officeDocument/2006/relationships/hyperlink" Target="https://www.aqihq.org/files/2017%20MIPS/2017_QCDR_Measures_Specifications_Table_Final_June.xlsx" TargetMode="External"/><Relationship Id="rId4" Type="http://schemas.openxmlformats.org/officeDocument/2006/relationships/hyperlink" Target="https://www.aqihq.org/files/2017%20MIPS/2017-06-19_FINAL_2017_QCDR_Measure_Bookle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hq.org/quality-and-practice-management/quality-improvement" TargetMode="External"/><Relationship Id="rId2" Type="http://schemas.openxmlformats.org/officeDocument/2006/relationships/hyperlink" Target="mailto:qra@asahq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pp.cms.gov/" TargetMode="External"/><Relationship Id="rId4" Type="http://schemas.openxmlformats.org/officeDocument/2006/relationships/hyperlink" Target="http://www.asahq.org/quality-and-practice-management/macr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Reporting Office Hours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  <a:p>
            <a:r>
              <a:rPr lang="en-US" sz="1200" dirty="0"/>
              <a:t>Annette Antos, AQI Registry Manager</a:t>
            </a:r>
          </a:p>
          <a:p>
            <a:r>
              <a:rPr lang="en-US" sz="1200" dirty="0"/>
              <a:t>Leslie Kociemba, ASA Quality Associate </a:t>
            </a:r>
          </a:p>
          <a:p>
            <a:endParaRPr lang="en-US" sz="1000" dirty="0"/>
          </a:p>
          <a:p>
            <a:r>
              <a:rPr lang="en-US" sz="1800" dirty="0">
                <a:solidFill>
                  <a:srgbClr val="FF0000"/>
                </a:solidFill>
              </a:rPr>
              <a:t>July 11, 2017</a:t>
            </a:r>
          </a:p>
        </p:txBody>
      </p:sp>
    </p:spTree>
    <p:extLst>
      <p:ext uri="{BB962C8B-B14F-4D97-AF65-F5344CB8AC3E}">
        <p14:creationId xmlns:p14="http://schemas.microsoft.com/office/powerpoint/2010/main" val="95330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AQI – New Data Submission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New Submission Portal began </a:t>
            </a:r>
            <a:r>
              <a:rPr lang="en-US" sz="2200" u="sng" dirty="0">
                <a:solidFill>
                  <a:srgbClr val="FF0000"/>
                </a:solidFill>
              </a:rPr>
              <a:t>July 10, 2017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Emails with the new User Account information were sent to the practice and/or vendor on </a:t>
            </a:r>
            <a:r>
              <a:rPr lang="en-US" sz="2200" b="1" u="sng" dirty="0">
                <a:solidFill>
                  <a:srgbClr val="FF0000"/>
                </a:solidFill>
              </a:rPr>
              <a:t>July 7</a:t>
            </a:r>
            <a:r>
              <a:rPr lang="en-US" sz="2200" b="1" u="sng" baseline="30000" dirty="0">
                <a:solidFill>
                  <a:srgbClr val="FF0000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After file upload, 1 business day to receive feedback email. 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If you </a:t>
            </a:r>
            <a:r>
              <a:rPr lang="en-US" sz="2200" b="1" i="1" dirty="0">
                <a:solidFill>
                  <a:srgbClr val="FF0000"/>
                </a:solidFill>
              </a:rPr>
              <a:t>did not </a:t>
            </a:r>
            <a:r>
              <a:rPr lang="en-US" sz="2200" dirty="0">
                <a:solidFill>
                  <a:schemeClr val="tx1"/>
                </a:solidFill>
              </a:rPr>
              <a:t>receive the login information or need assistance with the new ftp email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nacorsupport@arbormetrix.com</a:t>
            </a:r>
            <a:r>
              <a:rPr lang="en-US" sz="22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AQI – </a:t>
            </a:r>
            <a:r>
              <a:rPr lang="en-US" dirty="0" err="1"/>
              <a:t>ePreop</a:t>
            </a:r>
            <a:r>
              <a:rPr lang="en-US" dirty="0"/>
              <a:t> and </a:t>
            </a:r>
            <a:r>
              <a:rPr lang="en-US" dirty="0" err="1"/>
              <a:t>ArborMetrix</a:t>
            </a:r>
            <a:r>
              <a:rPr lang="en-US" dirty="0"/>
              <a:t> Roles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028" y="1201342"/>
            <a:ext cx="8229600" cy="3479006"/>
          </a:xfrm>
        </p:spPr>
        <p:txBody>
          <a:bodyPr/>
          <a:lstStyle/>
          <a:p>
            <a:r>
              <a:rPr lang="en-US" sz="2000" dirty="0" err="1">
                <a:solidFill>
                  <a:srgbClr val="0070C0"/>
                </a:solidFill>
              </a:rPr>
              <a:t>ePreop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Data Intake</a:t>
            </a:r>
          </a:p>
          <a:p>
            <a:pPr lvl="1"/>
            <a:r>
              <a:rPr lang="en-US" sz="2000" dirty="0"/>
              <a:t>Data Validation</a:t>
            </a:r>
          </a:p>
          <a:p>
            <a:pPr lvl="1"/>
            <a:r>
              <a:rPr lang="en-US" sz="2000" dirty="0"/>
              <a:t>Data File Feedback Reports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ArborMetrix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Data Processing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Data Analysis and Reporting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Data Submission to CMS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336947"/>
            <a:ext cx="8229600" cy="698897"/>
          </a:xfrm>
        </p:spPr>
        <p:txBody>
          <a:bodyPr/>
          <a:lstStyle/>
          <a:p>
            <a:r>
              <a:rPr lang="en-US" dirty="0">
                <a:latin typeface="Franklin Gothic Medium" charset="0"/>
                <a:ea typeface="Franklin Gothic Medium" charset="0"/>
                <a:cs typeface="Franklin Gothic Medium" charset="0"/>
              </a:rPr>
              <a:t>AQI – </a:t>
            </a:r>
            <a:r>
              <a:rPr lang="en-US" dirty="0" err="1">
                <a:latin typeface="Franklin Gothic Medium" charset="0"/>
                <a:ea typeface="Franklin Gothic Medium" charset="0"/>
                <a:cs typeface="Franklin Gothic Medium" charset="0"/>
              </a:rPr>
              <a:t>ePreop</a:t>
            </a:r>
            <a:r>
              <a:rPr lang="en-US" dirty="0">
                <a:latin typeface="Franklin Gothic Medium" charset="0"/>
                <a:ea typeface="Franklin Gothic Medium" charset="0"/>
                <a:cs typeface="Franklin Gothic Medium" charset="0"/>
              </a:rPr>
              <a:t> and </a:t>
            </a:r>
            <a:r>
              <a:rPr lang="en-US" dirty="0" err="1">
                <a:latin typeface="Franklin Gothic Medium" charset="0"/>
                <a:ea typeface="Franklin Gothic Medium" charset="0"/>
                <a:cs typeface="Franklin Gothic Medium" charset="0"/>
              </a:rPr>
              <a:t>ArborMetrix</a:t>
            </a:r>
            <a:r>
              <a:rPr lang="en-US" dirty="0">
                <a:latin typeface="Franklin Gothic Medium" charset="0"/>
                <a:ea typeface="Franklin Gothic Medium" charset="0"/>
                <a:cs typeface="Franklin Gothic Medium" charset="0"/>
              </a:rPr>
              <a:t> roles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5D2C4-BB1C-A54F-9170-38F0A910AA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99" y="1292680"/>
            <a:ext cx="5820002" cy="35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AQI – </a:t>
            </a:r>
            <a:r>
              <a:rPr lang="en-US" dirty="0" err="1"/>
              <a:t>ePreop</a:t>
            </a:r>
            <a:r>
              <a:rPr lang="en-US" dirty="0"/>
              <a:t>/</a:t>
            </a:r>
            <a:r>
              <a:rPr lang="en-US" dirty="0" err="1"/>
              <a:t>ArborMetrix</a:t>
            </a:r>
            <a:r>
              <a:rPr lang="en-US" dirty="0"/>
              <a:t> Questions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All questions regarding the following should be sent to </a:t>
            </a:r>
            <a:r>
              <a:rPr lang="en-US" sz="2000" dirty="0">
                <a:hlinkClick r:id="rId2"/>
              </a:rPr>
              <a:t>nacorsupport@arbormetrix.com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File Upload</a:t>
            </a:r>
          </a:p>
          <a:p>
            <a:pPr lvl="1"/>
            <a:r>
              <a:rPr lang="en-US" sz="2000" dirty="0"/>
              <a:t>FTP access</a:t>
            </a:r>
          </a:p>
          <a:p>
            <a:pPr lvl="1"/>
            <a:r>
              <a:rPr lang="en-US" sz="2000" dirty="0"/>
              <a:t>Data Validation feedback reports</a:t>
            </a:r>
          </a:p>
          <a:p>
            <a:pPr lvl="1"/>
            <a:r>
              <a:rPr lang="en-US" sz="2000" dirty="0"/>
              <a:t>Deleting/Reloading Files</a:t>
            </a:r>
          </a:p>
          <a:p>
            <a:pPr lvl="1"/>
            <a:r>
              <a:rPr lang="en-US" sz="2000" dirty="0"/>
              <a:t>CMS Quality Reports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5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AQI – Merging/Formatting Files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Effective July 1, 2017 AQI will no longer merge and format data files. </a:t>
            </a:r>
          </a:p>
          <a:p>
            <a:pPr lvl="1"/>
            <a:r>
              <a:rPr lang="en-US" sz="2200" dirty="0"/>
              <a:t>If you need assistance with either of these services email </a:t>
            </a:r>
            <a:r>
              <a:rPr lang="en-US" sz="2200" dirty="0">
                <a:hlinkClick r:id="rId2"/>
              </a:rPr>
              <a:t>askaqi@asahq.org</a:t>
            </a:r>
            <a:r>
              <a:rPr lang="en-US" sz="2200" dirty="0"/>
              <a:t> to schedule a 30 minute call with </a:t>
            </a:r>
            <a:r>
              <a:rPr lang="en-US" sz="2200" dirty="0" err="1"/>
              <a:t>ePreop</a:t>
            </a:r>
            <a:r>
              <a:rPr lang="en-US" sz="2200" dirty="0"/>
              <a:t> to discuss service options.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Quality Reporting Renewals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121513"/>
            <a:ext cx="8302171" cy="3736238"/>
          </a:xfrm>
        </p:spPr>
        <p:txBody>
          <a:bodyPr/>
          <a:lstStyle/>
          <a:p>
            <a:r>
              <a:rPr lang="en-US" sz="1950" dirty="0"/>
              <a:t>All Practice Champions received a letter and email the 1</a:t>
            </a:r>
            <a:r>
              <a:rPr lang="en-US" sz="1950" baseline="30000" dirty="0"/>
              <a:t>st</a:t>
            </a:r>
            <a:r>
              <a:rPr lang="en-US" sz="1950" dirty="0"/>
              <a:t> week of June outlining the new process</a:t>
            </a:r>
          </a:p>
          <a:p>
            <a:pPr lvl="1"/>
            <a:r>
              <a:rPr lang="en-US" sz="1950" dirty="0"/>
              <a:t>Order Form </a:t>
            </a:r>
          </a:p>
          <a:p>
            <a:pPr lvl="2"/>
            <a:r>
              <a:rPr lang="en-US" sz="1950" dirty="0"/>
              <a:t> Indicate provider quantities for both ASA Current Members and ASA Non-Members participating in reporting in MIPS Quality Reporting </a:t>
            </a:r>
          </a:p>
          <a:p>
            <a:pPr lvl="2"/>
            <a:r>
              <a:rPr lang="en-US" sz="1950" dirty="0"/>
              <a:t>Reporting Option </a:t>
            </a:r>
          </a:p>
          <a:p>
            <a:pPr lvl="3"/>
            <a:r>
              <a:rPr lang="en-US" sz="1950" dirty="0">
                <a:latin typeface="Franklin Gothic Book" panose="020B0503020102020204" pitchFamily="34" charset="0"/>
              </a:rPr>
              <a:t>GPRO vs Individual</a:t>
            </a:r>
          </a:p>
          <a:p>
            <a:pPr lvl="3"/>
            <a:r>
              <a:rPr lang="en-US" sz="1950" dirty="0">
                <a:latin typeface="Franklin Gothic Book" panose="020B0503020102020204" pitchFamily="34" charset="0"/>
              </a:rPr>
              <a:t>QR vs QCDR</a:t>
            </a:r>
          </a:p>
          <a:p>
            <a:pPr lvl="1"/>
            <a:r>
              <a:rPr lang="en-US" sz="1950" dirty="0"/>
              <a:t>If you </a:t>
            </a:r>
            <a:r>
              <a:rPr lang="en-US" sz="1950" i="1" dirty="0">
                <a:solidFill>
                  <a:srgbClr val="FF0000"/>
                </a:solidFill>
              </a:rPr>
              <a:t>have not received </a:t>
            </a:r>
            <a:r>
              <a:rPr lang="en-US" sz="1950" dirty="0"/>
              <a:t>the order form link email </a:t>
            </a:r>
            <a:r>
              <a:rPr lang="en-US" sz="1950" dirty="0">
                <a:hlinkClick r:id="rId2"/>
              </a:rPr>
              <a:t>askaqi@asahq.org</a:t>
            </a:r>
            <a:r>
              <a:rPr lang="en-US" sz="195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AQI – 2017 Quality Reporting Deadlines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30421"/>
              </p:ext>
            </p:extLst>
          </p:nvPr>
        </p:nvGraphicFramePr>
        <p:xfrm>
          <a:off x="1524000" y="1526721"/>
          <a:ext cx="6096000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739121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01469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Registration/Renewal</a:t>
                      </a:r>
                      <a:r>
                        <a:rPr lang="en-US" baseline="0" dirty="0"/>
                        <a:t> Deadline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October</a:t>
                      </a:r>
                      <a:r>
                        <a:rPr lang="en-US" baseline="0" dirty="0"/>
                        <a:t> 31, 2017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67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January-November</a:t>
                      </a:r>
                      <a:r>
                        <a:rPr lang="en-US" baseline="0" dirty="0"/>
                        <a:t> 2017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</a:t>
                      </a:r>
                      <a:r>
                        <a:rPr lang="en-US" baseline="0" dirty="0"/>
                        <a:t> 31, 2018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9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  <a:r>
                        <a:rPr lang="en-US" baseline="0" dirty="0"/>
                        <a:t> 2017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</a:t>
                      </a:r>
                      <a:r>
                        <a:rPr lang="en-US" baseline="0" dirty="0"/>
                        <a:t> 15, 2018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1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Eligible</a:t>
                      </a:r>
                      <a:r>
                        <a:rPr lang="en-US" baseline="0" dirty="0"/>
                        <a:t> Clinician (EC) </a:t>
                      </a:r>
                      <a:r>
                        <a:rPr lang="en-US" baseline="0" dirty="0" err="1"/>
                        <a:t>Opt</a:t>
                      </a:r>
                      <a:r>
                        <a:rPr lang="en-US" baseline="0" dirty="0"/>
                        <a:t>-Out of 2017 Quality Reporting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</a:t>
                      </a:r>
                      <a:r>
                        <a:rPr lang="en-US" baseline="0" dirty="0"/>
                        <a:t> 15, 2018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0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0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Quality Reporting Office Hours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Tuesday, August 8, 2017</a:t>
            </a:r>
          </a:p>
          <a:p>
            <a:pPr marL="0" indent="0" algn="ctr">
              <a:buNone/>
            </a:pPr>
            <a:r>
              <a:rPr lang="en-US" dirty="0"/>
              <a:t>11am CST or 5pm CST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11am:  Registration URL: </a:t>
            </a:r>
            <a:r>
              <a:rPr lang="en-US" sz="2000" dirty="0">
                <a:hlinkClick r:id="rId2"/>
              </a:rPr>
              <a:t>https://register.gotowebinar.com/register/5935894222816698626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5pm:  Registration URL: </a:t>
            </a:r>
            <a:r>
              <a:rPr lang="en-US" sz="2000" dirty="0">
                <a:hlinkClick r:id="rId3"/>
              </a:rPr>
              <a:t>https://register.gotowebinar.com/register/3300471505522886403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3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20379"/>
            <a:ext cx="8229600" cy="38290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QRA Update</a:t>
            </a:r>
          </a:p>
          <a:p>
            <a:r>
              <a:rPr lang="en-US" sz="2000" b="1" i="1" u="sng" dirty="0">
                <a:solidFill>
                  <a:srgbClr val="FF0000"/>
                </a:solidFill>
              </a:rPr>
              <a:t>Updated </a:t>
            </a:r>
            <a:r>
              <a:rPr lang="en-US" sz="2000" dirty="0"/>
              <a:t>Measure IDs</a:t>
            </a:r>
          </a:p>
          <a:p>
            <a:r>
              <a:rPr lang="en-US" sz="2000" dirty="0"/>
              <a:t>Measure Specification Clarifications</a:t>
            </a:r>
          </a:p>
          <a:p>
            <a:pPr lvl="1"/>
            <a:r>
              <a:rPr lang="en-US" sz="2000" dirty="0"/>
              <a:t>‘E’ Designation </a:t>
            </a:r>
          </a:p>
          <a:p>
            <a:pPr lvl="1"/>
            <a:r>
              <a:rPr lang="en-US" sz="2000" dirty="0"/>
              <a:t>Inverse measures </a:t>
            </a:r>
          </a:p>
          <a:p>
            <a:r>
              <a:rPr lang="en-US" sz="2000" dirty="0"/>
              <a:t>Reminders</a:t>
            </a:r>
          </a:p>
          <a:p>
            <a:r>
              <a:rPr lang="en-US" sz="2000" dirty="0"/>
              <a:t>Measure Resources</a:t>
            </a:r>
            <a:endParaRPr lang="en-US" sz="2000" b="1" dirty="0">
              <a:solidFill>
                <a:schemeClr val="tx2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2"/>
              </a:solidFill>
            </a:endParaRPr>
          </a:p>
          <a:p>
            <a:pPr lvl="1"/>
            <a:endParaRPr lang="en-US" sz="12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4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0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9143" y="1156779"/>
            <a:ext cx="8229600" cy="38290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AQI Update</a:t>
            </a:r>
          </a:p>
          <a:p>
            <a:pPr>
              <a:buFont typeface="Franklin Gothic Book" panose="020B05030201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MACRA Reporting Workshop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New Data Submission Process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Roles of </a:t>
            </a:r>
            <a:r>
              <a:rPr lang="en-US" sz="2000" dirty="0" err="1">
                <a:solidFill>
                  <a:schemeClr val="tx1"/>
                </a:solidFill>
              </a:rPr>
              <a:t>ePreop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ArborMetrix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Merging/Formatting Data Files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2017 Quality Reporting Renewals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2017 Quality Reporting Deadlines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2"/>
              </a:solidFill>
            </a:endParaRPr>
          </a:p>
          <a:p>
            <a:pPr lvl="1"/>
            <a:endParaRPr lang="en-US" sz="12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4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465B-5336-4588-92B8-776796E1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Updated </a:t>
            </a:r>
            <a:r>
              <a:rPr lang="en-US" dirty="0"/>
              <a:t>Measure IDs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E929C-7BD6-4A25-B610-9FF5B8469B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AMERICAN SOCIETY OF ANESTHESIOLOGISTS.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ECAE6-0A5A-4160-A294-50F8BACAFC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00AE68-21EC-4B9A-A3C1-62D4CE31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32892"/>
              </p:ext>
            </p:extLst>
          </p:nvPr>
        </p:nvGraphicFramePr>
        <p:xfrm>
          <a:off x="457200" y="1211901"/>
          <a:ext cx="8229600" cy="352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4212">
                  <a:extLst>
                    <a:ext uri="{9D8B030D-6E8A-4147-A177-3AD203B41FA5}">
                      <a16:colId xmlns:a16="http://schemas.microsoft.com/office/drawing/2014/main" val="1733975485"/>
                    </a:ext>
                  </a:extLst>
                </a:gridCol>
                <a:gridCol w="2242268">
                  <a:extLst>
                    <a:ext uri="{9D8B030D-6E8A-4147-A177-3AD203B41FA5}">
                      <a16:colId xmlns:a16="http://schemas.microsoft.com/office/drawing/2014/main" val="25680716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89684132"/>
                    </a:ext>
                  </a:extLst>
                </a:gridCol>
              </a:tblGrid>
              <a:tr h="3985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Measure ID Given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CORRECT</a:t>
                      </a:r>
                    </a:p>
                    <a:p>
                      <a:pPr algn="ctr"/>
                      <a:r>
                        <a:rPr lang="en-US" u="none" dirty="0"/>
                        <a:t> Measure ID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295906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r>
                        <a:rPr lang="en-US" sz="1400" dirty="0" err="1"/>
                        <a:t>Postanesthesia</a:t>
                      </a:r>
                      <a:r>
                        <a:rPr lang="en-US" sz="1400" dirty="0"/>
                        <a:t> Care Unit (PACU) Reintubation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74435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r>
                        <a:rPr lang="en-US" sz="1400" dirty="0"/>
                        <a:t>Adherence to Blood Conservation Guidelines for Cardiac Operations using Cardiopulmonary Bypass (CPB) – Composite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AQI49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692789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r>
                        <a:rPr lang="en-US" sz="1400" dirty="0"/>
                        <a:t>Application of Lung-Protective Ventilation during General Anesthesia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56358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of Patients for Obstructive Sleep Apnea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660662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r>
                        <a:rPr lang="en-US" sz="1400" dirty="0"/>
                        <a:t>Treatment of Hyperglycemia with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AQI52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4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2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Measure Specification Clarifications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Elimination of ‘E designation’ exclusion </a:t>
            </a:r>
          </a:p>
          <a:p>
            <a:pPr lvl="1"/>
            <a:r>
              <a:rPr lang="en-US" sz="1600" dirty="0"/>
              <a:t>Adherence to Blood Conservation Guidelines for CPB = </a:t>
            </a:r>
            <a:r>
              <a:rPr lang="en-US" sz="1600" b="1" i="1" u="sng" dirty="0">
                <a:solidFill>
                  <a:srgbClr val="FF0000"/>
                </a:solidFill>
              </a:rPr>
              <a:t>only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measure with denominator exclusion for emergent cases </a:t>
            </a:r>
          </a:p>
          <a:p>
            <a:r>
              <a:rPr lang="en-US" sz="1800" dirty="0"/>
              <a:t>Inverse Measures</a:t>
            </a:r>
          </a:p>
          <a:p>
            <a:pPr lvl="1"/>
            <a:r>
              <a:rPr lang="en-US" sz="1600" dirty="0"/>
              <a:t>AQI18: Coronary Artery Bypass Graft (CABG): Prolonged Intubation</a:t>
            </a:r>
          </a:p>
          <a:p>
            <a:pPr lvl="1"/>
            <a:r>
              <a:rPr lang="en-US" sz="1600" dirty="0"/>
              <a:t>AQI31: </a:t>
            </a:r>
            <a:r>
              <a:rPr lang="en-US" sz="1600" dirty="0" err="1"/>
              <a:t>Postanesthesia</a:t>
            </a:r>
            <a:r>
              <a:rPr lang="en-US" sz="1600" dirty="0"/>
              <a:t> Care Unit (PACU) Re-intubation Rate</a:t>
            </a:r>
          </a:p>
          <a:p>
            <a:pPr lvl="1"/>
            <a:r>
              <a:rPr lang="en-US" sz="1600" dirty="0"/>
              <a:t>AQI34: Perioperative Cardiac Arrest</a:t>
            </a:r>
          </a:p>
          <a:p>
            <a:pPr lvl="1"/>
            <a:r>
              <a:rPr lang="en-US" sz="1600" dirty="0"/>
              <a:t>AQI35: Perioperative Mortality Rate</a:t>
            </a:r>
          </a:p>
          <a:p>
            <a:pPr lvl="1"/>
            <a:r>
              <a:rPr lang="en-US" sz="1600" dirty="0"/>
              <a:t>AQI41: Coronary Artery Bypass Graft (CABG): Stroke</a:t>
            </a:r>
          </a:p>
          <a:p>
            <a:pPr lvl="1"/>
            <a:r>
              <a:rPr lang="en-US" sz="1600" dirty="0"/>
              <a:t>AQI42: Coronary Artery Bypass Graft (CABG): Post-Operative Renal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AMERICAN SOCIETY OF ANESTHESIOLOGISTS.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D751-842B-46B0-8CD2-10EEF89C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57743-697A-4207-95DD-873DFF3D0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01342"/>
            <a:ext cx="8384650" cy="3479006"/>
          </a:xfrm>
        </p:spPr>
        <p:txBody>
          <a:bodyPr/>
          <a:lstStyle/>
          <a:p>
            <a:r>
              <a:rPr lang="en-US" sz="2000" dirty="0"/>
              <a:t>Use the </a:t>
            </a:r>
            <a:r>
              <a:rPr lang="en-US" sz="2000" b="1" u="sng" dirty="0"/>
              <a:t>2017</a:t>
            </a:r>
            <a:r>
              <a:rPr lang="en-US" sz="2000" dirty="0"/>
              <a:t> measure specifications</a:t>
            </a:r>
          </a:p>
          <a:p>
            <a:pPr lvl="1"/>
            <a:r>
              <a:rPr lang="en-US" sz="2000" dirty="0"/>
              <a:t>2016 specifications will </a:t>
            </a:r>
            <a:r>
              <a:rPr lang="en-US" sz="2000" b="1" i="1" u="sng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be accepted</a:t>
            </a:r>
          </a:p>
          <a:p>
            <a:r>
              <a:rPr lang="en-US" sz="2000" dirty="0"/>
              <a:t>Update coding and measure numbers to reflect new formats</a:t>
            </a:r>
          </a:p>
          <a:p>
            <a:r>
              <a:rPr lang="en-US" sz="2000" dirty="0"/>
              <a:t>When in doubt, refer to the specification</a:t>
            </a:r>
          </a:p>
          <a:p>
            <a:r>
              <a:rPr lang="en-US" sz="2000" dirty="0"/>
              <a:t>If electing the 90-day Pick-Your-Pace option, you MUST begin collecting data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no later than October 2, 2017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36163-996B-4D4C-8621-02B508F2BA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AMERICAN SOCIETY OF ANESTHESIOLOGISTS.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718D-54F9-4BD6-AF60-D60247F536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6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1B61-70B7-49B7-AEE1-6B318AA5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CED54-3C8D-4F61-8243-41388DE44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01342"/>
            <a:ext cx="8229600" cy="3435972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www.aqihq.org</a:t>
            </a:r>
            <a:r>
              <a:rPr lang="en-US" dirty="0"/>
              <a:t> for measure specifications, guides and technical resources. 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4"/>
              </a:rPr>
              <a:t>2017 QCDR Measure Booklet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2017 QCDR Measure Specifications Table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2016/2017 QCDR Measure ID Crosswalk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2016/2017 QCDR Measure Codes Crosswalk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2017 MIPS at a Glance </a:t>
            </a:r>
            <a:r>
              <a:rPr lang="en-US" dirty="0"/>
              <a:t>(31 MIPS measures)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E3299-3271-40C1-9066-4CD2254AF0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29053-E4D0-450A-93A8-96C972D6FC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and Regulatory Affairs (QRA) Update (June 2017)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Questions and comments on quality measures and regulatory information (e.g. reporting requirements, CMS regulation) should be sent to Quality and Regulatory Affairs staff.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*****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Quality and Regulatory Affairs (</a:t>
            </a:r>
            <a:r>
              <a:rPr lang="en-US" sz="1400" b="1" dirty="0">
                <a:hlinkClick r:id="rId2"/>
              </a:rPr>
              <a:t>qra@asahq.org</a:t>
            </a:r>
            <a:r>
              <a:rPr lang="en-US" sz="1400" b="1" dirty="0"/>
              <a:t>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hlinkClick r:id="rId3"/>
              </a:rPr>
              <a:t>http://www.asahq.org/quality-and-practice-management/quality-improvement</a:t>
            </a:r>
            <a:r>
              <a:rPr lang="en-US" sz="1400" b="1" dirty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*****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ASA MACRA Webpage: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hlinkClick r:id="rId4"/>
              </a:rPr>
              <a:t>http://www.asahq.org/quality-and-practice-management/macra</a:t>
            </a:r>
            <a:r>
              <a:rPr lang="en-US" sz="1400" b="1" dirty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*****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CMS Quality Payment Program Website: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hlinkClick r:id="rId5"/>
              </a:rPr>
              <a:t>http://www.qpp.cms.gov</a:t>
            </a:r>
            <a:r>
              <a:rPr lang="en-US" sz="1400" b="1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AMERICAN SOCIETY OF ANESTHESIOLOGISTS.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1" y="336948"/>
            <a:ext cx="8229600" cy="691753"/>
          </a:xfrm>
        </p:spPr>
        <p:txBody>
          <a:bodyPr/>
          <a:lstStyle/>
          <a:p>
            <a:r>
              <a:rPr lang="en-US" dirty="0"/>
              <a:t>2017 AQI MACRA Reporting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700" b="1" dirty="0"/>
              <a:t>September 8, 2017</a:t>
            </a:r>
            <a:br>
              <a:rPr lang="en-US" sz="1700" b="1" dirty="0"/>
            </a:br>
            <a:r>
              <a:rPr lang="en-US" sz="1700" b="1" dirty="0"/>
              <a:t>ASA Headquarters - Schaumburg, IL</a:t>
            </a:r>
            <a:endParaRPr lang="en-US" sz="1700" dirty="0"/>
          </a:p>
          <a:p>
            <a:r>
              <a:rPr lang="en-US" sz="1700" dirty="0"/>
              <a:t>Agenda</a:t>
            </a:r>
          </a:p>
          <a:p>
            <a:pPr lvl="1"/>
            <a:r>
              <a:rPr lang="en-US" sz="1700" dirty="0"/>
              <a:t>2017 MACRA reporting requirements</a:t>
            </a:r>
          </a:p>
          <a:p>
            <a:pPr lvl="1"/>
            <a:r>
              <a:rPr lang="en-US" sz="1700" dirty="0"/>
              <a:t>How to select quality measures and improvement activities for your practice</a:t>
            </a:r>
          </a:p>
          <a:p>
            <a:pPr lvl="1"/>
            <a:r>
              <a:rPr lang="en-US" sz="1700" dirty="0"/>
              <a:t>Practice Roles and Responsibilities</a:t>
            </a:r>
          </a:p>
          <a:p>
            <a:pPr lvl="1"/>
            <a:r>
              <a:rPr lang="en-US" sz="1700" dirty="0"/>
              <a:t>Tools and strategies for your successful participation in the AQI National Anesthesia Clinical Outcomes Registry this year.</a:t>
            </a:r>
          </a:p>
          <a:p>
            <a:pPr lvl="1"/>
            <a:r>
              <a:rPr lang="en-US" sz="1700" dirty="0"/>
              <a:t>$400 - ASA Member (M.D. or administrator)/$500 - Non-ASA Member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AMERICAN SOCIETY OF ANESTHESIOLOGISTS.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3365FE-13F9-AB4E-80A2-C36AF02A4A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659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455960"/>
      </a:dk1>
      <a:lt1>
        <a:sysClr val="window" lastClr="FFFFFF"/>
      </a:lt1>
      <a:dk2>
        <a:srgbClr val="5A87C5"/>
      </a:dk2>
      <a:lt2>
        <a:srgbClr val="72CDF4"/>
      </a:lt2>
      <a:accent1>
        <a:srgbClr val="F78E1E"/>
      </a:accent1>
      <a:accent2>
        <a:srgbClr val="8DC63F"/>
      </a:accent2>
      <a:accent3>
        <a:srgbClr val="FFD200"/>
      </a:accent3>
      <a:accent4>
        <a:srgbClr val="00447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1">
      <a:dk1>
        <a:srgbClr val="455960"/>
      </a:dk1>
      <a:lt1>
        <a:sysClr val="window" lastClr="FFFFFF"/>
      </a:lt1>
      <a:dk2>
        <a:srgbClr val="5A87C5"/>
      </a:dk2>
      <a:lt2>
        <a:srgbClr val="72CDF4"/>
      </a:lt2>
      <a:accent1>
        <a:srgbClr val="F78E1E"/>
      </a:accent1>
      <a:accent2>
        <a:srgbClr val="8DC63F"/>
      </a:accent2>
      <a:accent3>
        <a:srgbClr val="FFD200"/>
      </a:accent3>
      <a:accent4>
        <a:srgbClr val="00447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4639</TotalTime>
  <Words>884</Words>
  <Application>Microsoft Office PowerPoint</Application>
  <PresentationFormat>On-screen Show (16:9)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Courier New</vt:lpstr>
      <vt:lpstr>Franklin Gothic Book</vt:lpstr>
      <vt:lpstr>Franklin Gothic Medium</vt:lpstr>
      <vt:lpstr>ITC Franklin Gothic Std Book</vt:lpstr>
      <vt:lpstr>ITC Franklin Gothic Std Med</vt:lpstr>
      <vt:lpstr>Lucida Grande</vt:lpstr>
      <vt:lpstr>Default Theme</vt:lpstr>
      <vt:lpstr>1_Default Theme</vt:lpstr>
      <vt:lpstr>Quality Reporting Office Hours</vt:lpstr>
      <vt:lpstr>Agenda </vt:lpstr>
      <vt:lpstr>Agenda </vt:lpstr>
      <vt:lpstr>Updated Measure IDs</vt:lpstr>
      <vt:lpstr>Measure Specification Clarifications</vt:lpstr>
      <vt:lpstr>REMINDERS</vt:lpstr>
      <vt:lpstr>Measure Resources</vt:lpstr>
      <vt:lpstr>Quality and Regulatory Affairs (QRA) Update (June 2017)</vt:lpstr>
      <vt:lpstr>2017 AQI MACRA Reporting Workshop</vt:lpstr>
      <vt:lpstr>AQI – New Data Submission Process</vt:lpstr>
      <vt:lpstr>AQI – ePreop and ArborMetrix Roles </vt:lpstr>
      <vt:lpstr>AQI – ePreop and ArborMetrix roles </vt:lpstr>
      <vt:lpstr>AQI – ePreop/ArborMetrix Questions </vt:lpstr>
      <vt:lpstr>AQI – Merging/Formatting Files </vt:lpstr>
      <vt:lpstr>2017 Quality Reporting Renewals</vt:lpstr>
      <vt:lpstr>AQI – 2017 Quality Reporting Deadlines</vt:lpstr>
      <vt:lpstr>Next Quality Reporting Office Hours</vt:lpstr>
    </vt:vector>
  </TitlesOfParts>
  <Company>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Justina Kelstrom</dc:creator>
  <cp:lastModifiedBy>Annette Antos</cp:lastModifiedBy>
  <cp:revision>243</cp:revision>
  <cp:lastPrinted>2016-09-12T20:49:49Z</cp:lastPrinted>
  <dcterms:created xsi:type="dcterms:W3CDTF">2015-03-02T15:36:50Z</dcterms:created>
  <dcterms:modified xsi:type="dcterms:W3CDTF">2017-07-11T14:20:39Z</dcterms:modified>
</cp:coreProperties>
</file>